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77" r:id="rId3"/>
    <p:sldId id="260" r:id="rId4"/>
    <p:sldId id="262" r:id="rId5"/>
    <p:sldId id="263" r:id="rId6"/>
    <p:sldId id="264" r:id="rId7"/>
    <p:sldId id="283" r:id="rId8"/>
    <p:sldId id="265" r:id="rId9"/>
    <p:sldId id="267" r:id="rId10"/>
    <p:sldId id="270" r:id="rId11"/>
    <p:sldId id="269" r:id="rId12"/>
    <p:sldId id="266" r:id="rId13"/>
    <p:sldId id="285" r:id="rId14"/>
    <p:sldId id="271" r:id="rId15"/>
    <p:sldId id="286" r:id="rId16"/>
    <p:sldId id="275" r:id="rId17"/>
    <p:sldId id="268" r:id="rId18"/>
    <p:sldId id="272" r:id="rId19"/>
    <p:sldId id="274" r:id="rId20"/>
    <p:sldId id="284" r:id="rId21"/>
    <p:sldId id="276" r:id="rId22"/>
    <p:sldId id="257" r:id="rId23"/>
    <p:sldId id="287" r:id="rId24"/>
    <p:sldId id="273" r:id="rId25"/>
    <p:sldId id="281"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48" autoAdjust="0"/>
  </p:normalViewPr>
  <p:slideViewPr>
    <p:cSldViewPr>
      <p:cViewPr varScale="1">
        <p:scale>
          <a:sx n="55" d="100"/>
          <a:sy n="55" d="100"/>
        </p:scale>
        <p:origin x="18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D53D6-0FAD-4C14-8466-72A9173F483B}" type="datetimeFigureOut">
              <a:rPr lang="de-DE" smtClean="0"/>
              <a:t>29.05.2015</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EA644-F11F-4666-AA97-5449286191B1}" type="slidenum">
              <a:rPr lang="de-DE" smtClean="0"/>
              <a:t>‹Nr.›</a:t>
            </a:fld>
            <a:endParaRPr lang="de-DE"/>
          </a:p>
        </p:txBody>
      </p:sp>
    </p:spTree>
    <p:extLst>
      <p:ext uri="{BB962C8B-B14F-4D97-AF65-F5344CB8AC3E}">
        <p14:creationId xmlns:p14="http://schemas.microsoft.com/office/powerpoint/2010/main" val="3408082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1</a:t>
            </a:fld>
            <a:endParaRPr lang="de-DE"/>
          </a:p>
        </p:txBody>
      </p:sp>
    </p:spTree>
    <p:extLst>
      <p:ext uri="{BB962C8B-B14F-4D97-AF65-F5344CB8AC3E}">
        <p14:creationId xmlns:p14="http://schemas.microsoft.com/office/powerpoint/2010/main" val="2789713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10</a:t>
            </a:fld>
            <a:endParaRPr lang="de-DE"/>
          </a:p>
        </p:txBody>
      </p:sp>
    </p:spTree>
    <p:extLst>
      <p:ext uri="{BB962C8B-B14F-4D97-AF65-F5344CB8AC3E}">
        <p14:creationId xmlns:p14="http://schemas.microsoft.com/office/powerpoint/2010/main" val="336452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11</a:t>
            </a:fld>
            <a:endParaRPr lang="de-DE"/>
          </a:p>
        </p:txBody>
      </p:sp>
    </p:spTree>
    <p:extLst>
      <p:ext uri="{BB962C8B-B14F-4D97-AF65-F5344CB8AC3E}">
        <p14:creationId xmlns:p14="http://schemas.microsoft.com/office/powerpoint/2010/main" val="2806560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12</a:t>
            </a:fld>
            <a:endParaRPr lang="de-DE"/>
          </a:p>
        </p:txBody>
      </p:sp>
    </p:spTree>
    <p:extLst>
      <p:ext uri="{BB962C8B-B14F-4D97-AF65-F5344CB8AC3E}">
        <p14:creationId xmlns:p14="http://schemas.microsoft.com/office/powerpoint/2010/main" val="4259516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13</a:t>
            </a:fld>
            <a:endParaRPr lang="de-DE"/>
          </a:p>
        </p:txBody>
      </p:sp>
    </p:spTree>
    <p:extLst>
      <p:ext uri="{BB962C8B-B14F-4D97-AF65-F5344CB8AC3E}">
        <p14:creationId xmlns:p14="http://schemas.microsoft.com/office/powerpoint/2010/main" val="876647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14</a:t>
            </a:fld>
            <a:endParaRPr lang="de-DE"/>
          </a:p>
        </p:txBody>
      </p:sp>
    </p:spTree>
    <p:extLst>
      <p:ext uri="{BB962C8B-B14F-4D97-AF65-F5344CB8AC3E}">
        <p14:creationId xmlns:p14="http://schemas.microsoft.com/office/powerpoint/2010/main" val="1600806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15</a:t>
            </a:fld>
            <a:endParaRPr lang="de-DE"/>
          </a:p>
        </p:txBody>
      </p:sp>
    </p:spTree>
    <p:extLst>
      <p:ext uri="{BB962C8B-B14F-4D97-AF65-F5344CB8AC3E}">
        <p14:creationId xmlns:p14="http://schemas.microsoft.com/office/powerpoint/2010/main" val="1157845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16</a:t>
            </a:fld>
            <a:endParaRPr lang="de-DE"/>
          </a:p>
        </p:txBody>
      </p:sp>
    </p:spTree>
    <p:extLst>
      <p:ext uri="{BB962C8B-B14F-4D97-AF65-F5344CB8AC3E}">
        <p14:creationId xmlns:p14="http://schemas.microsoft.com/office/powerpoint/2010/main" val="1324584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17</a:t>
            </a:fld>
            <a:endParaRPr lang="de-DE"/>
          </a:p>
        </p:txBody>
      </p:sp>
    </p:spTree>
    <p:extLst>
      <p:ext uri="{BB962C8B-B14F-4D97-AF65-F5344CB8AC3E}">
        <p14:creationId xmlns:p14="http://schemas.microsoft.com/office/powerpoint/2010/main" val="2309397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18</a:t>
            </a:fld>
            <a:endParaRPr lang="de-DE"/>
          </a:p>
        </p:txBody>
      </p:sp>
    </p:spTree>
    <p:extLst>
      <p:ext uri="{BB962C8B-B14F-4D97-AF65-F5344CB8AC3E}">
        <p14:creationId xmlns:p14="http://schemas.microsoft.com/office/powerpoint/2010/main" val="666992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19</a:t>
            </a:fld>
            <a:endParaRPr lang="de-DE"/>
          </a:p>
        </p:txBody>
      </p:sp>
    </p:spTree>
    <p:extLst>
      <p:ext uri="{BB962C8B-B14F-4D97-AF65-F5344CB8AC3E}">
        <p14:creationId xmlns:p14="http://schemas.microsoft.com/office/powerpoint/2010/main" val="360907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2</a:t>
            </a:fld>
            <a:endParaRPr lang="de-DE"/>
          </a:p>
        </p:txBody>
      </p:sp>
    </p:spTree>
    <p:extLst>
      <p:ext uri="{BB962C8B-B14F-4D97-AF65-F5344CB8AC3E}">
        <p14:creationId xmlns:p14="http://schemas.microsoft.com/office/powerpoint/2010/main" val="2637135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20</a:t>
            </a:fld>
            <a:endParaRPr lang="de-DE"/>
          </a:p>
        </p:txBody>
      </p:sp>
    </p:spTree>
    <p:extLst>
      <p:ext uri="{BB962C8B-B14F-4D97-AF65-F5344CB8AC3E}">
        <p14:creationId xmlns:p14="http://schemas.microsoft.com/office/powerpoint/2010/main" val="298749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21</a:t>
            </a:fld>
            <a:endParaRPr lang="de-DE"/>
          </a:p>
        </p:txBody>
      </p:sp>
    </p:spTree>
    <p:extLst>
      <p:ext uri="{BB962C8B-B14F-4D97-AF65-F5344CB8AC3E}">
        <p14:creationId xmlns:p14="http://schemas.microsoft.com/office/powerpoint/2010/main" val="468056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4DEA644-F11F-4666-AA97-5449286191B1}" type="slidenum">
              <a:rPr lang="de-DE" smtClean="0"/>
              <a:t>22</a:t>
            </a:fld>
            <a:endParaRPr lang="de-DE"/>
          </a:p>
        </p:txBody>
      </p:sp>
    </p:spTree>
    <p:extLst>
      <p:ext uri="{BB962C8B-B14F-4D97-AF65-F5344CB8AC3E}">
        <p14:creationId xmlns:p14="http://schemas.microsoft.com/office/powerpoint/2010/main" val="3833758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24</a:t>
            </a:fld>
            <a:endParaRPr lang="de-DE"/>
          </a:p>
        </p:txBody>
      </p:sp>
    </p:spTree>
    <p:extLst>
      <p:ext uri="{BB962C8B-B14F-4D97-AF65-F5344CB8AC3E}">
        <p14:creationId xmlns:p14="http://schemas.microsoft.com/office/powerpoint/2010/main" val="3392170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25</a:t>
            </a:fld>
            <a:endParaRPr lang="de-DE"/>
          </a:p>
        </p:txBody>
      </p:sp>
    </p:spTree>
    <p:extLst>
      <p:ext uri="{BB962C8B-B14F-4D97-AF65-F5344CB8AC3E}">
        <p14:creationId xmlns:p14="http://schemas.microsoft.com/office/powerpoint/2010/main" val="359460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3</a:t>
            </a:fld>
            <a:endParaRPr lang="de-DE"/>
          </a:p>
        </p:txBody>
      </p:sp>
    </p:spTree>
    <p:extLst>
      <p:ext uri="{BB962C8B-B14F-4D97-AF65-F5344CB8AC3E}">
        <p14:creationId xmlns:p14="http://schemas.microsoft.com/office/powerpoint/2010/main" val="214048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4</a:t>
            </a:fld>
            <a:endParaRPr lang="de-DE"/>
          </a:p>
        </p:txBody>
      </p:sp>
    </p:spTree>
    <p:extLst>
      <p:ext uri="{BB962C8B-B14F-4D97-AF65-F5344CB8AC3E}">
        <p14:creationId xmlns:p14="http://schemas.microsoft.com/office/powerpoint/2010/main" val="4130315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5</a:t>
            </a:fld>
            <a:endParaRPr lang="de-DE"/>
          </a:p>
        </p:txBody>
      </p:sp>
    </p:spTree>
    <p:extLst>
      <p:ext uri="{BB962C8B-B14F-4D97-AF65-F5344CB8AC3E}">
        <p14:creationId xmlns:p14="http://schemas.microsoft.com/office/powerpoint/2010/main" val="220752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p>
        </p:txBody>
      </p:sp>
      <p:sp>
        <p:nvSpPr>
          <p:cNvPr id="4" name="Foliennummernplatzhalter 3"/>
          <p:cNvSpPr>
            <a:spLocks noGrp="1"/>
          </p:cNvSpPr>
          <p:nvPr>
            <p:ph type="sldNum" sz="quarter" idx="10"/>
          </p:nvPr>
        </p:nvSpPr>
        <p:spPr/>
        <p:txBody>
          <a:bodyPr/>
          <a:lstStyle/>
          <a:p>
            <a:fld id="{44DEA644-F11F-4666-AA97-5449286191B1}" type="slidenum">
              <a:rPr lang="de-DE" smtClean="0"/>
              <a:t>6</a:t>
            </a:fld>
            <a:endParaRPr lang="de-DE"/>
          </a:p>
        </p:txBody>
      </p:sp>
    </p:spTree>
    <p:extLst>
      <p:ext uri="{BB962C8B-B14F-4D97-AF65-F5344CB8AC3E}">
        <p14:creationId xmlns:p14="http://schemas.microsoft.com/office/powerpoint/2010/main" val="1511595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7</a:t>
            </a:fld>
            <a:endParaRPr lang="de-DE"/>
          </a:p>
        </p:txBody>
      </p:sp>
    </p:spTree>
    <p:extLst>
      <p:ext uri="{BB962C8B-B14F-4D97-AF65-F5344CB8AC3E}">
        <p14:creationId xmlns:p14="http://schemas.microsoft.com/office/powerpoint/2010/main" val="2167776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8</a:t>
            </a:fld>
            <a:endParaRPr lang="de-DE"/>
          </a:p>
        </p:txBody>
      </p:sp>
    </p:spTree>
    <p:extLst>
      <p:ext uri="{BB962C8B-B14F-4D97-AF65-F5344CB8AC3E}">
        <p14:creationId xmlns:p14="http://schemas.microsoft.com/office/powerpoint/2010/main" val="4060715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DEA644-F11F-4666-AA97-5449286191B1}" type="slidenum">
              <a:rPr lang="de-DE" smtClean="0"/>
              <a:t>9</a:t>
            </a:fld>
            <a:endParaRPr lang="de-DE"/>
          </a:p>
        </p:txBody>
      </p:sp>
    </p:spTree>
    <p:extLst>
      <p:ext uri="{BB962C8B-B14F-4D97-AF65-F5344CB8AC3E}">
        <p14:creationId xmlns:p14="http://schemas.microsoft.com/office/powerpoint/2010/main" val="267937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me &amp; Company">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09352" y="836712"/>
            <a:ext cx="8229600" cy="1143000"/>
          </a:xfrm>
        </p:spPr>
        <p:txBody>
          <a:bodyPr/>
          <a:lstStyle>
            <a:lvl1pPr>
              <a:defRPr/>
            </a:lvl1pPr>
          </a:lstStyle>
          <a:p>
            <a:r>
              <a:rPr lang="de-DE" dirty="0" err="1" smtClean="0"/>
              <a:t>Your</a:t>
            </a:r>
            <a:r>
              <a:rPr lang="de-DE" dirty="0" smtClean="0"/>
              <a:t> </a:t>
            </a:r>
            <a:r>
              <a:rPr lang="de-DE" dirty="0" err="1" smtClean="0"/>
              <a:t>name</a:t>
            </a:r>
            <a:endParaRPr lang="de-DE" dirty="0"/>
          </a:p>
        </p:txBody>
      </p:sp>
      <p:sp>
        <p:nvSpPr>
          <p:cNvPr id="3" name="Fußzeilenplatzhalter 2"/>
          <p:cNvSpPr>
            <a:spLocks noGrp="1"/>
          </p:cNvSpPr>
          <p:nvPr>
            <p:ph type="ftr" sz="quarter" idx="10"/>
          </p:nvPr>
        </p:nvSpPr>
        <p:spPr/>
        <p:txBody>
          <a:bodyPr/>
          <a:lstStyle/>
          <a:p>
            <a:endParaRPr lang="nl-NL"/>
          </a:p>
        </p:txBody>
      </p:sp>
      <p:sp>
        <p:nvSpPr>
          <p:cNvPr id="4" name="Datumsplatzhalter 3"/>
          <p:cNvSpPr>
            <a:spLocks noGrp="1"/>
          </p:cNvSpPr>
          <p:nvPr>
            <p:ph type="dt" sz="half" idx="11"/>
          </p:nvPr>
        </p:nvSpPr>
        <p:spPr/>
        <p:txBody>
          <a:bodyPr/>
          <a:lstStyle/>
          <a:p>
            <a:fld id="{3D636C07-7E76-46D3-B86B-6AF7C60E533E}" type="datetimeFigureOut">
              <a:rPr lang="nl-NL" smtClean="0"/>
              <a:t>29-5-2015</a:t>
            </a:fld>
            <a:endParaRPr lang="nl-NL"/>
          </a:p>
        </p:txBody>
      </p:sp>
      <p:sp>
        <p:nvSpPr>
          <p:cNvPr id="5" name="Foliennummernplatzhalter 4"/>
          <p:cNvSpPr>
            <a:spLocks noGrp="1"/>
          </p:cNvSpPr>
          <p:nvPr>
            <p:ph type="sldNum" sz="quarter" idx="12"/>
          </p:nvPr>
        </p:nvSpPr>
        <p:spPr/>
        <p:txBody>
          <a:bodyPr/>
          <a:lstStyle/>
          <a:p>
            <a:fld id="{A9096D49-DAE3-40DE-93E0-41688E0A5016}" type="slidenum">
              <a:rPr lang="nl-NL" smtClean="0"/>
              <a:t>‹Nr.›</a:t>
            </a:fld>
            <a:endParaRPr lang="nl-NL"/>
          </a:p>
        </p:txBody>
      </p:sp>
      <p:sp>
        <p:nvSpPr>
          <p:cNvPr id="9" name="Textplatzhalter 8"/>
          <p:cNvSpPr>
            <a:spLocks noGrp="1"/>
          </p:cNvSpPr>
          <p:nvPr>
            <p:ph type="body" sz="quarter" idx="13" hasCustomPrompt="1"/>
          </p:nvPr>
        </p:nvSpPr>
        <p:spPr>
          <a:xfrm>
            <a:off x="2268538" y="2708275"/>
            <a:ext cx="6370637" cy="936749"/>
          </a:xfrm>
        </p:spPr>
        <p:txBody>
          <a:bodyPr/>
          <a:lstStyle>
            <a:lvl1pPr marL="0" indent="0" algn="r">
              <a:buNone/>
              <a:defRPr/>
            </a:lvl1pPr>
          </a:lstStyle>
          <a:p>
            <a:pPr lvl="0"/>
            <a:r>
              <a:rPr lang="de-DE" dirty="0" smtClean="0"/>
              <a:t>Company</a:t>
            </a:r>
            <a:endParaRPr lang="de-DE" dirty="0"/>
          </a:p>
        </p:txBody>
      </p:sp>
    </p:spTree>
    <p:extLst>
      <p:ext uri="{BB962C8B-B14F-4D97-AF65-F5344CB8AC3E}">
        <p14:creationId xmlns:p14="http://schemas.microsoft.com/office/powerpoint/2010/main" val="133672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D636C07-7E76-46D3-B86B-6AF7C60E533E}" type="datetimeFigureOut">
              <a:rPr lang="nl-NL" smtClean="0"/>
              <a:t>29-5-2015</a:t>
            </a:fld>
            <a:endParaRPr lang="nl-NL"/>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‹Nr.›</a:t>
            </a:fld>
            <a:endParaRPr lang="nl-NL"/>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de-DE" smtClean="0"/>
              <a:t>Titelmasterformat durch Klicken bearbeiten</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D636C07-7E76-46D3-B86B-6AF7C60E533E}" type="datetimeFigureOut">
              <a:rPr lang="nl-NL" smtClean="0"/>
              <a:t>29-5-2015</a:t>
            </a:fld>
            <a:endParaRPr lang="nl-NL"/>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‹Nr.›</a:t>
            </a:fld>
            <a:endParaRPr lang="nl-NL"/>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baseline="0">
                <a:solidFill>
                  <a:srgbClr val="00B0F0"/>
                </a:solidFill>
              </a:defRPr>
            </a:lvl1pPr>
            <a:extLst/>
          </a:lstStyle>
          <a:p>
            <a:r>
              <a:rPr kumimoji="0" lang="de-DE" smtClean="0"/>
              <a:t>Titelmasterformat durch Klicken bearbeiten</a:t>
            </a:r>
            <a:endParaRPr kumimoji="0" lang="en-US" dirty="0"/>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D636C07-7E76-46D3-B86B-6AF7C60E533E}" type="datetimeFigureOut">
              <a:rPr lang="nl-NL" smtClean="0"/>
              <a:t>29-5-2015</a:t>
            </a:fld>
            <a:endParaRPr lang="nl-NL"/>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‹Nr.›</a:t>
            </a:fld>
            <a:endParaRPr lang="nl-NL"/>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6" name="Footer Placeholder 5"/>
          <p:cNvSpPr>
            <a:spLocks noGrp="1"/>
          </p:cNvSpPr>
          <p:nvPr>
            <p:ph type="ftr" sz="quarter" idx="11"/>
          </p:nvPr>
        </p:nvSpPr>
        <p:spPr/>
        <p:txBody>
          <a:bodyPr/>
          <a:lstStyle>
            <a:extLst/>
          </a:lstStyle>
          <a:p>
            <a:endParaRPr lang="nl-NL"/>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9096D49-DAE3-40DE-93E0-41688E0A5016}" type="slidenum">
              <a:rPr lang="nl-NL" smtClean="0"/>
              <a:t>‹Nr.›</a:t>
            </a:fld>
            <a:endParaRPr lang="nl-NL"/>
          </a:p>
        </p:txBody>
      </p:sp>
      <p:sp>
        <p:nvSpPr>
          <p:cNvPr id="10" name="Rectangle 9"/>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8" name="Footer Placeholder 7"/>
          <p:cNvSpPr>
            <a:spLocks noGrp="1"/>
          </p:cNvSpPr>
          <p:nvPr>
            <p:ph type="ftr" sz="quarter" idx="11"/>
          </p:nvPr>
        </p:nvSpPr>
        <p:spPr/>
        <p:txBody>
          <a:bodyPr/>
          <a:lstStyle>
            <a:extLst/>
          </a:lstStyle>
          <a:p>
            <a:endParaRPr lang="nl-NL"/>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9096D49-DAE3-40DE-93E0-41688E0A501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4" name="Footer Placeholder 3"/>
          <p:cNvSpPr>
            <a:spLocks noGrp="1"/>
          </p:cNvSpPr>
          <p:nvPr>
            <p:ph type="ftr" sz="quarter" idx="11"/>
          </p:nvPr>
        </p:nvSpPr>
        <p:spPr/>
        <p:txBody>
          <a:bodyPr/>
          <a:lstStyle>
            <a:extLst/>
          </a:lstStyle>
          <a:p>
            <a:endParaRPr lang="nl-NL"/>
          </a:p>
        </p:txBody>
      </p:sp>
      <p:sp>
        <p:nvSpPr>
          <p:cNvPr id="5" name="Slide Number Placeholder 4"/>
          <p:cNvSpPr>
            <a:spLocks noGrp="1"/>
          </p:cNvSpPr>
          <p:nvPr>
            <p:ph type="sldNum" sz="quarter" idx="12"/>
          </p:nvPr>
        </p:nvSpPr>
        <p:spPr/>
        <p:txBody>
          <a:bodyPr/>
          <a:lstStyle>
            <a:extLst/>
          </a:lstStyle>
          <a:p>
            <a:fld id="{A9096D49-DAE3-40DE-93E0-41688E0A5016}" type="slidenum">
              <a:rPr lang="nl-NL" smtClean="0"/>
              <a:t>‹Nr.›</a:t>
            </a:fld>
            <a:endParaRPr lang="nl-NL"/>
          </a:p>
        </p:txBody>
      </p:sp>
      <p:sp>
        <p:nvSpPr>
          <p:cNvPr id="7" name="Rectangle 6"/>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636C07-7E76-46D3-B86B-6AF7C60E533E}" type="datetimeFigureOut">
              <a:rPr lang="nl-NL" smtClean="0"/>
              <a:t>29-5-2015</a:t>
            </a:fld>
            <a:endParaRPr lang="nl-NL"/>
          </a:p>
        </p:txBody>
      </p:sp>
      <p:sp>
        <p:nvSpPr>
          <p:cNvPr id="3" name="Footer Placeholder 2"/>
          <p:cNvSpPr>
            <a:spLocks noGrp="1"/>
          </p:cNvSpPr>
          <p:nvPr>
            <p:ph type="ftr" sz="quarter" idx="11"/>
          </p:nvPr>
        </p:nvSpPr>
        <p:spPr/>
        <p:txBody>
          <a:bodyPr/>
          <a:lstStyle>
            <a:extLst/>
          </a:lstStyle>
          <a:p>
            <a:endParaRPr lang="nl-NL"/>
          </a:p>
        </p:txBody>
      </p:sp>
      <p:sp>
        <p:nvSpPr>
          <p:cNvPr id="4" name="Slide Number Placeholder 3"/>
          <p:cNvSpPr>
            <a:spLocks noGrp="1"/>
          </p:cNvSpPr>
          <p:nvPr>
            <p:ph type="sldNum" sz="quarter" idx="12"/>
          </p:nvPr>
        </p:nvSpPr>
        <p:spPr/>
        <p:txBody>
          <a:bodyPr/>
          <a:lstStyle>
            <a:extLst/>
          </a:lstStyle>
          <a:p>
            <a:fld id="{A9096D49-DAE3-40DE-93E0-41688E0A501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D636C07-7E76-46D3-B86B-6AF7C60E533E}" type="datetimeFigureOut">
              <a:rPr lang="nl-NL" smtClean="0"/>
              <a:t>29-5-2015</a:t>
            </a:fld>
            <a:endParaRPr lang="nl-NL"/>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‹Nr.›</a:t>
            </a:fld>
            <a:endParaRPr lang="nl-NL"/>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D:\Documents\DNN Connect\DNN Connect 2015\Package\dnnconnect_bg.png"/>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r="12720"/>
          <a:stretch/>
        </p:blipFill>
        <p:spPr bwMode="auto">
          <a:xfrm>
            <a:off x="0" y="-1"/>
            <a:ext cx="9144000" cy="686166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D636C07-7E76-46D3-B86B-6AF7C60E533E}" type="datetimeFigureOut">
              <a:rPr lang="nl-NL" smtClean="0"/>
              <a:t>29-5-2015</a:t>
            </a:fld>
            <a:endParaRPr lang="nl-NL"/>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9096D49-DAE3-40DE-93E0-41688E0A5016}" type="slidenum">
              <a:rPr lang="nl-NL" smtClean="0"/>
              <a:t>‹Nr.›</a:t>
            </a:fld>
            <a:endParaRPr lang="nl-NL"/>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odyPr>
          <a:lstStyle>
            <a:extLst/>
          </a:lstStyle>
          <a:p>
            <a:r>
              <a:rPr kumimoji="0" lang="de-DE" smtClean="0"/>
              <a:t>Titelmasterformat durch Klicken bearbeiten</a:t>
            </a:r>
            <a:endParaRPr kumimoji="0" lang="en-US" dirty="0"/>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dirty="0"/>
          </a:p>
        </p:txBody>
      </p:sp>
    </p:spTree>
  </p:cSld>
  <p:clrMap bg1="dk1" tx1="lt1" bg2="dk2" tx2="lt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marL="54864" algn="r" rtl="0" eaLnBrk="1" latinLnBrk="0" hangingPunct="1">
        <a:spcBef>
          <a:spcPct val="0"/>
        </a:spcBef>
        <a:buNone/>
        <a:defRPr kumimoji="0" sz="4600" kern="1200" baseline="0">
          <a:solidFill>
            <a:schemeClr val="tx1"/>
          </a:solidFill>
          <a:effectLst/>
          <a:latin typeface="+mj-lt"/>
          <a:ea typeface="+mj-ea"/>
          <a:cs typeface="+mj-cs"/>
        </a:defRPr>
      </a:lvl1pPr>
      <a:extLst/>
    </p:titleStyle>
    <p:bodyStyle>
      <a:lvl1pPr marL="292100" indent="-292100" algn="l" rtl="0" eaLnBrk="1" latinLnBrk="0" hangingPunct="1">
        <a:spcBef>
          <a:spcPts val="0"/>
        </a:spcBef>
        <a:buClr>
          <a:srgbClr val="00B0F0"/>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rgbClr val="00B0F0"/>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rgbClr val="00B0F0"/>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rgbClr val="00B0F0"/>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rgbClr val="00B0F0"/>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www.dnnsoftware.com/community-blog/cid/155198/workaround-for-potential-security-issue"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evs.dotnetnuke.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dnnckeditor.codeplex.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ers.google.com/speed/pagespeed/"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http://gtmetrix.com/" TargetMode="External"/><Relationship Id="rId4" Type="http://schemas.openxmlformats.org/officeDocument/2006/relationships/hyperlink" Target="http://yslow.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is.net/learn/manage/managing-your-configuration-settings/shared-configuration_264"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gallery.technet.microsoft.com/office/Merge-Two-XML-Files-using-a5010498"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dnnsoftware.com/wiki/installpage"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github.com/dnnsoftware/Dnn.Platfor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ilspy.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code.google.com/p/elmah/"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tackoverflow.com/a/247358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blog.janjonas.ne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weweave.net/s/dnn-google-analytics-advanced" TargetMode="External"/><Relationship Id="rId3" Type="http://schemas.openxmlformats.org/officeDocument/2006/relationships/hyperlink" Target="http://www.dnnsoftware.com/community-blog" TargetMode="External"/><Relationship Id="rId7" Type="http://schemas.openxmlformats.org/officeDocument/2006/relationships/hyperlink" Target="https://weweave.net/s/dnn-dynamic-role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eweave.net/s/dnn-dynamic-redirect" TargetMode="External"/><Relationship Id="rId5" Type="http://schemas.openxmlformats.org/officeDocument/2006/relationships/hyperlink" Target="https://weweave.net/s/dnn-hardening" TargetMode="External"/><Relationship Id="rId4" Type="http://schemas.openxmlformats.org/officeDocument/2006/relationships/hyperlink" Target="http://support.dnnsoftwar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upport.dnnsoftware.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dnntracker.atlassian.net/browse/DNN-6866" TargetMode="External"/><Relationship Id="rId5" Type="http://schemas.openxmlformats.org/officeDocument/2006/relationships/hyperlink" Target="https://github.com/dnnsoftware/Dnn.Platform/pull/247" TargetMode="External"/><Relationship Id="rId4" Type="http://schemas.openxmlformats.org/officeDocument/2006/relationships/hyperlink" Target="https://dnntracker.atlassian.net/browse/DNN-52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pieren 10"/>
          <p:cNvGrpSpPr/>
          <p:nvPr/>
        </p:nvGrpSpPr>
        <p:grpSpPr>
          <a:xfrm>
            <a:off x="467544" y="5157192"/>
            <a:ext cx="8226290" cy="972000"/>
            <a:chOff x="467544" y="5229200"/>
            <a:chExt cx="8226290" cy="972000"/>
          </a:xfrm>
        </p:grpSpPr>
        <p:sp>
          <p:nvSpPr>
            <p:cNvPr id="12" name="Textfeld 11"/>
            <p:cNvSpPr txBox="1"/>
            <p:nvPr/>
          </p:nvSpPr>
          <p:spPr>
            <a:xfrm>
              <a:off x="467544" y="5229200"/>
              <a:ext cx="8226290" cy="972000"/>
            </a:xfrm>
            <a:prstGeom prst="rect">
              <a:avLst/>
            </a:prstGeom>
            <a:solidFill>
              <a:schemeClr val="tx1"/>
            </a:solidFill>
          </p:spPr>
          <p:txBody>
            <a:bodyPr wrap="square" rtlCol="0">
              <a:spAutoFit/>
            </a:bodyPr>
            <a:lstStyle/>
            <a:p>
              <a:endParaRPr lang="de-DE" dirty="0"/>
            </a:p>
          </p:txBody>
        </p:sp>
        <p:pic>
          <p:nvPicPr>
            <p:cNvPr id="13" name="Grafi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31" y="5391906"/>
              <a:ext cx="1363522" cy="704486"/>
            </a:xfrm>
            <a:prstGeom prst="rect">
              <a:avLst/>
            </a:prstGeom>
          </p:spPr>
        </p:pic>
        <p:pic>
          <p:nvPicPr>
            <p:cNvPr id="14" name="Grafik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6418" y="5391906"/>
              <a:ext cx="1414016" cy="645734"/>
            </a:xfrm>
            <a:prstGeom prst="rect">
              <a:avLst/>
            </a:prstGeom>
          </p:spPr>
        </p:pic>
        <p:pic>
          <p:nvPicPr>
            <p:cNvPr id="15" name="Grafik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5724" y="5468345"/>
              <a:ext cx="1390610" cy="551609"/>
            </a:xfrm>
            <a:prstGeom prst="rect">
              <a:avLst/>
            </a:prstGeom>
          </p:spPr>
        </p:pic>
        <p:pic>
          <p:nvPicPr>
            <p:cNvPr id="16" name="Grafik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66650" y="5468345"/>
              <a:ext cx="2121574" cy="551609"/>
            </a:xfrm>
            <a:prstGeom prst="rect">
              <a:avLst/>
            </a:prstGeom>
          </p:spPr>
        </p:pic>
      </p:grpSp>
      <p:sp>
        <p:nvSpPr>
          <p:cNvPr id="2" name="Titel 1"/>
          <p:cNvSpPr>
            <a:spLocks noGrp="1"/>
          </p:cNvSpPr>
          <p:nvPr>
            <p:ph type="ctrTitle"/>
          </p:nvPr>
        </p:nvSpPr>
        <p:spPr/>
        <p:txBody>
          <a:bodyPr>
            <a:normAutofit fontScale="90000"/>
          </a:bodyPr>
          <a:lstStyle/>
          <a:p>
            <a:r>
              <a:rPr lang="en-US" dirty="0" smtClean="0"/>
              <a:t>Experiences from </a:t>
            </a:r>
            <a:r>
              <a:rPr lang="en-US" smtClean="0"/>
              <a:t>the Front </a:t>
            </a:r>
            <a:r>
              <a:rPr lang="en-US" dirty="0" smtClean="0"/>
              <a:t>- Using DNN in </a:t>
            </a:r>
            <a:r>
              <a:rPr lang="en-US" smtClean="0"/>
              <a:t>a Professional B2B Environment</a:t>
            </a:r>
            <a:endParaRPr lang="en-US" dirty="0"/>
          </a:p>
        </p:txBody>
      </p:sp>
      <p:sp>
        <p:nvSpPr>
          <p:cNvPr id="3" name="Untertitel 2"/>
          <p:cNvSpPr>
            <a:spLocks noGrp="1"/>
          </p:cNvSpPr>
          <p:nvPr>
            <p:ph type="subTitle" idx="1"/>
          </p:nvPr>
        </p:nvSpPr>
        <p:spPr/>
        <p:txBody>
          <a:bodyPr/>
          <a:lstStyle/>
          <a:p>
            <a:r>
              <a:rPr lang="en-US" dirty="0" smtClean="0"/>
              <a:t>Jan Jonas (Jack Wolfskin)</a:t>
            </a:r>
          </a:p>
          <a:p>
            <a:r>
              <a:rPr lang="en-US" dirty="0" smtClean="0"/>
              <a:t>DNN-Connect 2015</a:t>
            </a:r>
          </a:p>
        </p:txBody>
      </p:sp>
    </p:spTree>
    <p:extLst>
      <p:ext uri="{BB962C8B-B14F-4D97-AF65-F5344CB8AC3E}">
        <p14:creationId xmlns:p14="http://schemas.microsoft.com/office/powerpoint/2010/main" val="4034905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dirty="0" smtClean="0"/>
              <a:t>DNN‘s Release Strategy</a:t>
            </a:r>
            <a:endParaRPr lang="en-US" dirty="0"/>
          </a:p>
        </p:txBody>
      </p:sp>
      <p:sp>
        <p:nvSpPr>
          <p:cNvPr id="5" name="Inhaltsplatzhalter 4"/>
          <p:cNvSpPr>
            <a:spLocks noGrp="1"/>
          </p:cNvSpPr>
          <p:nvPr>
            <p:ph idx="1"/>
          </p:nvPr>
        </p:nvSpPr>
        <p:spPr/>
        <p:txBody>
          <a:bodyPr>
            <a:normAutofit fontScale="77500" lnSpcReduction="20000"/>
          </a:bodyPr>
          <a:lstStyle/>
          <a:p>
            <a:r>
              <a:rPr lang="en-US" dirty="0" smtClean="0"/>
              <a:t>No Hotfix releases for security issues or critical bugs</a:t>
            </a:r>
          </a:p>
          <a:p>
            <a:pPr lvl="1"/>
            <a:r>
              <a:rPr lang="en-US" dirty="0" smtClean="0"/>
              <a:t>Took (long) time before problems being fixed</a:t>
            </a:r>
          </a:p>
          <a:p>
            <a:pPr lvl="2"/>
            <a:r>
              <a:rPr lang="en-US" dirty="0" smtClean="0"/>
              <a:t>7.4.1 May 2015 (3,5 months)</a:t>
            </a:r>
          </a:p>
          <a:p>
            <a:pPr lvl="2"/>
            <a:r>
              <a:rPr lang="en-US" dirty="0" smtClean="0"/>
              <a:t>7.4.0 February 2015 (3 months) </a:t>
            </a:r>
          </a:p>
          <a:p>
            <a:pPr lvl="2"/>
            <a:r>
              <a:rPr lang="en-US" dirty="0" smtClean="0"/>
              <a:t>7.3.4 November 2014</a:t>
            </a:r>
          </a:p>
          <a:p>
            <a:pPr lvl="1"/>
            <a:r>
              <a:rPr lang="en-US" dirty="0" smtClean="0"/>
              <a:t>Example: Security issue in DNN 7.4.0 was announced by DNN on </a:t>
            </a:r>
            <a:r>
              <a:rPr lang="en-US" dirty="0"/>
              <a:t>April </a:t>
            </a:r>
            <a:r>
              <a:rPr lang="en-US" dirty="0" smtClean="0"/>
              <a:t>27</a:t>
            </a:r>
            <a:r>
              <a:rPr lang="en-US" baseline="30000" dirty="0" smtClean="0"/>
              <a:t>th</a:t>
            </a:r>
            <a:r>
              <a:rPr lang="en-US" dirty="0" smtClean="0"/>
              <a:t> (</a:t>
            </a:r>
            <a:r>
              <a:rPr lang="en-US" dirty="0" smtClean="0">
                <a:hlinkClick r:id="rId3"/>
              </a:rPr>
              <a:t>Blog post</a:t>
            </a:r>
            <a:r>
              <a:rPr lang="en-US" dirty="0" smtClean="0"/>
              <a:t>)</a:t>
            </a:r>
          </a:p>
          <a:p>
            <a:pPr marL="0" indent="0">
              <a:buNone/>
            </a:pPr>
            <a:endParaRPr lang="en-US" dirty="0" smtClean="0"/>
          </a:p>
          <a:p>
            <a:r>
              <a:rPr lang="en-US" dirty="0" smtClean="0"/>
              <a:t>New releases are not always „very stable“</a:t>
            </a:r>
          </a:p>
          <a:p>
            <a:pPr lvl="1"/>
            <a:r>
              <a:rPr lang="en-US" dirty="0" smtClean="0"/>
              <a:t>Poor </a:t>
            </a:r>
            <a:r>
              <a:rPr lang="en-US" dirty="0" err="1" smtClean="0"/>
              <a:t>CodePlex</a:t>
            </a:r>
            <a:r>
              <a:rPr lang="en-US" dirty="0" smtClean="0"/>
              <a:t> reviews ratings (&lt; 3 stars)</a:t>
            </a:r>
          </a:p>
          <a:p>
            <a:pPr lvl="1"/>
            <a:r>
              <a:rPr lang="en-US" dirty="0" smtClean="0"/>
              <a:t>Example: 7.3.3 introduces bug in HTML editor</a:t>
            </a:r>
          </a:p>
          <a:p>
            <a:pPr marL="0" indent="0">
              <a:buNone/>
            </a:pPr>
            <a:endParaRPr lang="en-US" dirty="0" smtClean="0"/>
          </a:p>
          <a:p>
            <a:r>
              <a:rPr lang="en-US" dirty="0" smtClean="0"/>
              <a:t>(Generally) no bug-fixes for old versions</a:t>
            </a:r>
          </a:p>
          <a:p>
            <a:pPr lvl="1"/>
            <a:r>
              <a:rPr lang="en-US" dirty="0" smtClean="0"/>
              <a:t>Need to update to most recent version</a:t>
            </a:r>
          </a:p>
          <a:p>
            <a:pPr lvl="1"/>
            <a:r>
              <a:rPr lang="en-US" dirty="0" smtClean="0"/>
              <a:t>Update could introduce new problems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2306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3rd Party Modules</a:t>
            </a:r>
            <a:endParaRPr lang="de-DE" dirty="0"/>
          </a:p>
        </p:txBody>
      </p:sp>
      <p:sp>
        <p:nvSpPr>
          <p:cNvPr id="5" name="Inhaltsplatzhalter 4"/>
          <p:cNvSpPr>
            <a:spLocks noGrp="1"/>
          </p:cNvSpPr>
          <p:nvPr>
            <p:ph idx="1"/>
          </p:nvPr>
        </p:nvSpPr>
        <p:spPr/>
        <p:txBody>
          <a:bodyPr>
            <a:normAutofit fontScale="77500" lnSpcReduction="20000"/>
          </a:bodyPr>
          <a:lstStyle/>
          <a:p>
            <a:r>
              <a:rPr lang="en-US" dirty="0" smtClean="0"/>
              <a:t>Available DNN modules aren‘t always ready for professional use</a:t>
            </a:r>
          </a:p>
          <a:p>
            <a:endParaRPr lang="en-US" dirty="0" smtClean="0"/>
          </a:p>
          <a:p>
            <a:r>
              <a:rPr lang="en-US" dirty="0" smtClean="0"/>
              <a:t>Test DNN </a:t>
            </a:r>
            <a:r>
              <a:rPr lang="en-US" dirty="0"/>
              <a:t>modules for </a:t>
            </a:r>
            <a:r>
              <a:rPr lang="en-US" dirty="0" smtClean="0"/>
              <a:t>“professionalism”</a:t>
            </a:r>
          </a:p>
          <a:p>
            <a:pPr lvl="1"/>
            <a:r>
              <a:rPr lang="en-US" dirty="0" smtClean="0"/>
              <a:t>Scalability: Designed for large data (files, users)?</a:t>
            </a:r>
          </a:p>
          <a:p>
            <a:pPr lvl="1"/>
            <a:r>
              <a:rPr lang="en-US" dirty="0" smtClean="0"/>
              <a:t>Compatibility: Support all (major) browsers?</a:t>
            </a:r>
          </a:p>
          <a:p>
            <a:pPr lvl="1"/>
            <a:r>
              <a:rPr lang="en-US" dirty="0" smtClean="0"/>
              <a:t>Flexibility: Customizable to fit into user interface?</a:t>
            </a:r>
          </a:p>
          <a:p>
            <a:endParaRPr lang="en-US" dirty="0" smtClean="0"/>
          </a:p>
          <a:p>
            <a:r>
              <a:rPr lang="en-US" dirty="0" smtClean="0"/>
              <a:t>Use DNN’s (online) “</a:t>
            </a:r>
            <a:r>
              <a:rPr lang="en-US" dirty="0" smtClean="0">
                <a:hlinkClick r:id="rId3"/>
              </a:rPr>
              <a:t>Extension Validation Service</a:t>
            </a:r>
            <a:r>
              <a:rPr lang="en-US" dirty="0" smtClean="0"/>
              <a:t>” to test modules</a:t>
            </a:r>
            <a:endParaRPr lang="en-US" dirty="0"/>
          </a:p>
          <a:p>
            <a:endParaRPr lang="en-US" dirty="0" smtClean="0"/>
          </a:p>
          <a:p>
            <a:r>
              <a:rPr lang="en-US" dirty="0" smtClean="0"/>
              <a:t>Recommendation: </a:t>
            </a:r>
            <a:r>
              <a:rPr lang="en-US" dirty="0" err="1" smtClean="0"/>
              <a:t>CKEditor</a:t>
            </a:r>
            <a:r>
              <a:rPr lang="en-US" dirty="0" smtClean="0"/>
              <a:t> Provider for DNN (</a:t>
            </a:r>
            <a:r>
              <a:rPr lang="en-US" dirty="0" err="1" smtClean="0">
                <a:hlinkClick r:id="rId4"/>
              </a:rPr>
              <a:t>Codeplex</a:t>
            </a:r>
            <a:r>
              <a:rPr lang="en-US" dirty="0" smtClean="0"/>
              <a:t>)</a:t>
            </a:r>
          </a:p>
          <a:p>
            <a:pPr lvl="1"/>
            <a:r>
              <a:rPr lang="en-US" dirty="0" err="1" smtClean="0"/>
              <a:t>Evoq</a:t>
            </a:r>
            <a:r>
              <a:rPr lang="en-US" dirty="0" smtClean="0"/>
              <a:t> versions aren't officially supported</a:t>
            </a:r>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771882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Performance – Problem</a:t>
            </a:r>
            <a:endParaRPr lang="de-DE" dirty="0"/>
          </a:p>
        </p:txBody>
      </p:sp>
      <p:sp>
        <p:nvSpPr>
          <p:cNvPr id="5" name="Inhaltsplatzhalter 4"/>
          <p:cNvSpPr>
            <a:spLocks noGrp="1"/>
          </p:cNvSpPr>
          <p:nvPr>
            <p:ph idx="1"/>
          </p:nvPr>
        </p:nvSpPr>
        <p:spPr/>
        <p:txBody>
          <a:bodyPr>
            <a:normAutofit lnSpcReduction="10000"/>
          </a:bodyPr>
          <a:lstStyle/>
          <a:p>
            <a:r>
              <a:rPr lang="en-US" dirty="0" smtClean="0"/>
              <a:t>Nature of ASP.NET Web Forms</a:t>
            </a:r>
          </a:p>
          <a:p>
            <a:pPr lvl="1"/>
            <a:r>
              <a:rPr lang="en-US" dirty="0" smtClean="0"/>
              <a:t>View State</a:t>
            </a:r>
          </a:p>
          <a:p>
            <a:pPr lvl="1"/>
            <a:r>
              <a:rPr lang="en-US" dirty="0" smtClean="0"/>
              <a:t>Bloated HTML</a:t>
            </a:r>
          </a:p>
          <a:p>
            <a:pPr marL="0" indent="0">
              <a:buNone/>
            </a:pPr>
            <a:endParaRPr lang="en-US" dirty="0" smtClean="0"/>
          </a:p>
          <a:p>
            <a:r>
              <a:rPr lang="en-US" dirty="0" smtClean="0"/>
              <a:t>DNN architecture not optimized for large data</a:t>
            </a:r>
          </a:p>
          <a:p>
            <a:endParaRPr lang="en-US" dirty="0" smtClean="0"/>
          </a:p>
          <a:p>
            <a:r>
              <a:rPr lang="en-US" dirty="0" smtClean="0"/>
              <a:t>Good news</a:t>
            </a:r>
          </a:p>
          <a:p>
            <a:pPr lvl="1"/>
            <a:r>
              <a:rPr lang="en-US" dirty="0" smtClean="0"/>
              <a:t>A lot of improvements in DNN in last releases</a:t>
            </a:r>
          </a:p>
          <a:p>
            <a:pPr lvl="1"/>
            <a:r>
              <a:rPr lang="en-US" dirty="0" smtClean="0"/>
              <a:t>Great white hope: </a:t>
            </a:r>
            <a:r>
              <a:rPr lang="en-US" dirty="0"/>
              <a:t>MVC </a:t>
            </a:r>
            <a:r>
              <a:rPr lang="en-US" dirty="0" smtClean="0"/>
              <a:t>support &amp; DNN </a:t>
            </a:r>
            <a:r>
              <a:rPr lang="en-US" dirty="0" err="1" smtClean="0"/>
              <a:t>vNext</a:t>
            </a:r>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74135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Agenda</a:t>
            </a:r>
            <a:endParaRPr lang="de-DE" dirty="0"/>
          </a:p>
        </p:txBody>
      </p:sp>
      <p:sp>
        <p:nvSpPr>
          <p:cNvPr id="5" name="Inhaltsplatzhalter 4"/>
          <p:cNvSpPr>
            <a:spLocks noGrp="1"/>
          </p:cNvSpPr>
          <p:nvPr>
            <p:ph idx="1"/>
          </p:nvPr>
        </p:nvSpPr>
        <p:spPr/>
        <p:txBody>
          <a:bodyPr>
            <a:normAutofit/>
          </a:bodyPr>
          <a:lstStyle/>
          <a:p>
            <a:r>
              <a:rPr lang="en-US" dirty="0" smtClean="0"/>
              <a:t>Introduction</a:t>
            </a:r>
          </a:p>
          <a:p>
            <a:endParaRPr lang="en-US" dirty="0" smtClean="0"/>
          </a:p>
          <a:p>
            <a:r>
              <a:rPr lang="en-US" dirty="0" smtClean="0"/>
              <a:t>Lessons Learned</a:t>
            </a:r>
          </a:p>
          <a:p>
            <a:endParaRPr lang="en-US" dirty="0" smtClean="0"/>
          </a:p>
          <a:p>
            <a:r>
              <a:rPr lang="en-US" u="sng" dirty="0"/>
              <a:t>Tips and Tricks</a:t>
            </a:r>
          </a:p>
          <a:p>
            <a:endParaRPr lang="en-US" dirty="0" smtClean="0"/>
          </a:p>
          <a:p>
            <a:r>
              <a:rPr lang="en-US" dirty="0" smtClean="0"/>
              <a:t>Summary &amp; Discussion</a:t>
            </a:r>
          </a:p>
          <a:p>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08589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dirty="0" smtClean="0"/>
              <a:t>Performance – Tips 1</a:t>
            </a:r>
            <a:endParaRPr lang="en-US" dirty="0"/>
          </a:p>
        </p:txBody>
      </p:sp>
      <p:sp>
        <p:nvSpPr>
          <p:cNvPr id="5" name="Inhaltsplatzhalter 4"/>
          <p:cNvSpPr>
            <a:spLocks noGrp="1"/>
          </p:cNvSpPr>
          <p:nvPr>
            <p:ph idx="1"/>
          </p:nvPr>
        </p:nvSpPr>
        <p:spPr/>
        <p:txBody>
          <a:bodyPr>
            <a:normAutofit fontScale="70000" lnSpcReduction="20000"/>
          </a:bodyPr>
          <a:lstStyle/>
          <a:p>
            <a:r>
              <a:rPr lang="en-US" sz="3400" dirty="0" smtClean="0"/>
              <a:t>Update to latest DNN version</a:t>
            </a:r>
          </a:p>
          <a:p>
            <a:pPr marL="0" indent="0">
              <a:buNone/>
            </a:pPr>
            <a:endParaRPr lang="en-US" sz="3400" dirty="0" smtClean="0"/>
          </a:p>
          <a:p>
            <a:r>
              <a:rPr lang="en-US" sz="3400" dirty="0" smtClean="0"/>
              <a:t>Host Settings </a:t>
            </a:r>
          </a:p>
          <a:p>
            <a:pPr lvl="1"/>
            <a:r>
              <a:rPr lang="en-US" sz="2900" dirty="0" smtClean="0"/>
              <a:t>Disable „Check For Upgrades“</a:t>
            </a:r>
          </a:p>
          <a:p>
            <a:pPr lvl="1"/>
            <a:r>
              <a:rPr lang="en-US" sz="2900" dirty="0" smtClean="0"/>
              <a:t>Set „Cache Settings = heavy“</a:t>
            </a:r>
          </a:p>
          <a:p>
            <a:pPr lvl="1"/>
            <a:r>
              <a:rPr lang="en-US" sz="2900" dirty="0" smtClean="0"/>
              <a:t>Enable Client Resource Management</a:t>
            </a:r>
          </a:p>
          <a:p>
            <a:pPr lvl="1"/>
            <a:r>
              <a:rPr lang="en-US" sz="2900" dirty="0" smtClean="0"/>
              <a:t>Set „Site Log Buffer = 0 and Site Log History = 0“</a:t>
            </a:r>
          </a:p>
          <a:p>
            <a:pPr lvl="1"/>
            <a:r>
              <a:rPr lang="en-US" sz="2900" dirty="0" smtClean="0"/>
              <a:t>Disable „Enable Users Online“</a:t>
            </a:r>
          </a:p>
          <a:p>
            <a:pPr lvl="1"/>
            <a:r>
              <a:rPr lang="en-US" sz="2900" dirty="0" smtClean="0"/>
              <a:t>Disable „Auto-Sync File System“</a:t>
            </a:r>
          </a:p>
          <a:p>
            <a:endParaRPr lang="en-US" sz="3400" dirty="0" smtClean="0"/>
          </a:p>
          <a:p>
            <a:r>
              <a:rPr lang="en-US" sz="3400" dirty="0" smtClean="0"/>
              <a:t>Scheduler Settings</a:t>
            </a:r>
          </a:p>
          <a:p>
            <a:pPr lvl="1"/>
            <a:r>
              <a:rPr lang="en-US" sz="2900" dirty="0" smtClean="0"/>
              <a:t>Use „Timer Method“</a:t>
            </a:r>
          </a:p>
          <a:p>
            <a:pPr lvl="1"/>
            <a:r>
              <a:rPr lang="en-US" sz="2900" dirty="0" smtClean="0"/>
              <a:t>Disable needless schedulers</a:t>
            </a:r>
          </a:p>
          <a:p>
            <a:endParaRPr lang="en-US" sz="3400" dirty="0" smtClean="0"/>
          </a:p>
          <a:p>
            <a:r>
              <a:rPr lang="en-US" sz="3400" dirty="0" smtClean="0"/>
              <a:t>Use folder type “secure” instead of “database”</a:t>
            </a:r>
          </a:p>
          <a:p>
            <a:pPr marL="0" indent="0">
              <a:buNone/>
            </a:pPr>
            <a:endParaRPr lang="en-US" dirty="0" smtClean="0"/>
          </a:p>
          <a:p>
            <a:endParaRPr lang="en-US" dirty="0"/>
          </a:p>
        </p:txBody>
      </p:sp>
    </p:spTree>
    <p:extLst>
      <p:ext uri="{BB962C8B-B14F-4D97-AF65-F5344CB8AC3E}">
        <p14:creationId xmlns:p14="http://schemas.microsoft.com/office/powerpoint/2010/main" val="3206285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dirty="0" smtClean="0"/>
              <a:t>Performance – Tips 2</a:t>
            </a:r>
            <a:endParaRPr lang="en-US" dirty="0"/>
          </a:p>
        </p:txBody>
      </p:sp>
      <p:sp>
        <p:nvSpPr>
          <p:cNvPr id="5" name="Inhaltsplatzhalter 4"/>
          <p:cNvSpPr>
            <a:spLocks noGrp="1"/>
          </p:cNvSpPr>
          <p:nvPr>
            <p:ph idx="1"/>
          </p:nvPr>
        </p:nvSpPr>
        <p:spPr/>
        <p:txBody>
          <a:bodyPr>
            <a:normAutofit fontScale="85000" lnSpcReduction="20000"/>
          </a:bodyPr>
          <a:lstStyle/>
          <a:p>
            <a:r>
              <a:rPr lang="en-US" sz="3400" dirty="0" smtClean="0"/>
              <a:t>Prevent IIS from „falling into sleep“</a:t>
            </a:r>
          </a:p>
          <a:p>
            <a:pPr lvl="1"/>
            <a:r>
              <a:rPr lang="en-US" sz="2900" dirty="0" smtClean="0"/>
              <a:t>Use Keep-Alive (/KeepAlive.aspx) or IIS settings</a:t>
            </a:r>
          </a:p>
          <a:p>
            <a:endParaRPr lang="en-US" sz="3400" dirty="0" smtClean="0"/>
          </a:p>
          <a:p>
            <a:r>
              <a:rPr lang="en-US" sz="3400" dirty="0" smtClean="0"/>
              <a:t>Do frontend checks (</a:t>
            </a:r>
            <a:r>
              <a:rPr lang="en-US" sz="3400" dirty="0" smtClean="0">
                <a:hlinkClick r:id="rId3"/>
              </a:rPr>
              <a:t>Page Speed</a:t>
            </a:r>
            <a:r>
              <a:rPr lang="en-US" sz="3400" dirty="0" smtClean="0"/>
              <a:t>, </a:t>
            </a:r>
            <a:r>
              <a:rPr lang="en-US" sz="3400" dirty="0" err="1" smtClean="0">
                <a:hlinkClick r:id="rId4"/>
              </a:rPr>
              <a:t>YSlow</a:t>
            </a:r>
            <a:r>
              <a:rPr lang="en-US" sz="3400" dirty="0" smtClean="0"/>
              <a:t>)</a:t>
            </a:r>
          </a:p>
          <a:p>
            <a:pPr lvl="1"/>
            <a:r>
              <a:rPr lang="en-US" sz="2800" dirty="0" smtClean="0"/>
              <a:t>Online </a:t>
            </a:r>
            <a:r>
              <a:rPr lang="en-US" sz="2800" dirty="0"/>
              <a:t>analyzer </a:t>
            </a:r>
            <a:r>
              <a:rPr lang="en-US" sz="2800" dirty="0" smtClean="0"/>
              <a:t>(</a:t>
            </a:r>
            <a:r>
              <a:rPr lang="en-US" sz="2800" dirty="0" err="1" smtClean="0">
                <a:hlinkClick r:id="rId5"/>
              </a:rPr>
              <a:t>GTmetrix</a:t>
            </a:r>
            <a:r>
              <a:rPr lang="en-US" sz="2800" dirty="0" smtClean="0"/>
              <a:t>)</a:t>
            </a:r>
          </a:p>
          <a:p>
            <a:endParaRPr lang="en-US" sz="3400" dirty="0"/>
          </a:p>
          <a:p>
            <a:r>
              <a:rPr lang="en-US" sz="3400" dirty="0" smtClean="0"/>
              <a:t>Check event logs (DNN and Windows) for errors and exceptions</a:t>
            </a:r>
          </a:p>
          <a:p>
            <a:endParaRPr lang="en-US" sz="3400" dirty="0" smtClean="0"/>
          </a:p>
          <a:p>
            <a:r>
              <a:rPr lang="en-US" sz="3400" dirty="0" smtClean="0"/>
              <a:t>Module development: Use DNN caching API to minimize access to external resources (database, file system, …) </a:t>
            </a:r>
          </a:p>
          <a:p>
            <a:pPr marL="0" indent="0">
              <a:buNone/>
            </a:pPr>
            <a:endParaRPr lang="en-US" dirty="0" smtClean="0"/>
          </a:p>
          <a:p>
            <a:endParaRPr lang="en-US" dirty="0"/>
          </a:p>
        </p:txBody>
      </p:sp>
    </p:spTree>
    <p:extLst>
      <p:ext uri="{BB962C8B-B14F-4D97-AF65-F5344CB8AC3E}">
        <p14:creationId xmlns:p14="http://schemas.microsoft.com/office/powerpoint/2010/main" val="4151968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lvl="0"/>
            <a:r>
              <a:rPr lang="de-DE" dirty="0" smtClean="0"/>
              <a:t>Web-Farm Setup</a:t>
            </a:r>
            <a:endParaRPr lang="de-DE" dirty="0"/>
          </a:p>
        </p:txBody>
      </p:sp>
      <p:sp>
        <p:nvSpPr>
          <p:cNvPr id="5" name="Inhaltsplatzhalter 4"/>
          <p:cNvSpPr>
            <a:spLocks noGrp="1"/>
          </p:cNvSpPr>
          <p:nvPr>
            <p:ph idx="1"/>
          </p:nvPr>
        </p:nvSpPr>
        <p:spPr/>
        <p:txBody>
          <a:bodyPr>
            <a:normAutofit fontScale="92500" lnSpcReduction="10000"/>
          </a:bodyPr>
          <a:lstStyle/>
          <a:p>
            <a:pPr lvl="0" fontAlgn="ctr"/>
            <a:r>
              <a:rPr lang="en-US" dirty="0" smtClean="0"/>
              <a:t>3 Web-Server in Web-Farm</a:t>
            </a:r>
          </a:p>
          <a:p>
            <a:pPr lvl="1" fontAlgn="ctr"/>
            <a:r>
              <a:rPr lang="en-US" dirty="0" smtClean="0"/>
              <a:t>Shared file system</a:t>
            </a:r>
          </a:p>
          <a:p>
            <a:pPr lvl="2" fontAlgn="ctr"/>
            <a:r>
              <a:rPr lang="en-US" dirty="0" smtClean="0"/>
              <a:t>IIS Configuration (</a:t>
            </a:r>
            <a:r>
              <a:rPr lang="en-US" dirty="0" smtClean="0">
                <a:hlinkClick r:id="rId3"/>
              </a:rPr>
              <a:t>more details on iis.net</a:t>
            </a:r>
            <a:r>
              <a:rPr lang="en-US" dirty="0" smtClean="0"/>
              <a:t>)</a:t>
            </a:r>
          </a:p>
          <a:p>
            <a:pPr lvl="2" fontAlgn="ctr"/>
            <a:r>
              <a:rPr lang="en-US" dirty="0" smtClean="0"/>
              <a:t>DNN application files</a:t>
            </a:r>
          </a:p>
          <a:p>
            <a:pPr lvl="1"/>
            <a:r>
              <a:rPr lang="en-US" dirty="0"/>
              <a:t>2 </a:t>
            </a:r>
            <a:r>
              <a:rPr lang="en-US" dirty="0" smtClean="0"/>
              <a:t>Frontend Web-Servers </a:t>
            </a:r>
            <a:r>
              <a:rPr lang="en-US" dirty="0"/>
              <a:t>(public domain</a:t>
            </a:r>
            <a:r>
              <a:rPr lang="en-US" dirty="0" smtClean="0"/>
              <a:t>)</a:t>
            </a:r>
          </a:p>
          <a:p>
            <a:pPr lvl="1"/>
            <a:r>
              <a:rPr lang="en-US" smtClean="0"/>
              <a:t>1 Admin Web-Server </a:t>
            </a:r>
            <a:r>
              <a:rPr lang="en-US" dirty="0" smtClean="0"/>
              <a:t>(internal domain)</a:t>
            </a:r>
          </a:p>
          <a:p>
            <a:pPr lvl="2"/>
            <a:r>
              <a:rPr lang="en-US" dirty="0" smtClean="0"/>
              <a:t>Website management, Scheduler, FTP</a:t>
            </a:r>
          </a:p>
          <a:p>
            <a:endParaRPr lang="en-US" dirty="0" smtClean="0"/>
          </a:p>
          <a:p>
            <a:r>
              <a:rPr lang="en-US" dirty="0" smtClean="0"/>
              <a:t>FTP (for bulk file administration)</a:t>
            </a:r>
          </a:p>
          <a:p>
            <a:pPr lvl="1"/>
            <a:r>
              <a:rPr lang="en-US" dirty="0" smtClean="0"/>
              <a:t>Alternative to DNN file manager module</a:t>
            </a:r>
          </a:p>
          <a:p>
            <a:pPr lvl="1"/>
            <a:r>
              <a:rPr lang="en-US" dirty="0" smtClean="0"/>
              <a:t>Isolate FTP user to DNN‘s Portals/[…]/ directory</a:t>
            </a:r>
          </a:p>
          <a:p>
            <a:pPr marL="411480" lvl="1" indent="0" fontAlgn="ctr">
              <a:buNone/>
            </a:pPr>
            <a:endParaRPr lang="en-US" dirty="0" smtClean="0"/>
          </a:p>
          <a:p>
            <a:pPr fontAlgn="ctr"/>
            <a:endParaRPr lang="en-US" dirty="0" smtClean="0"/>
          </a:p>
          <a:p>
            <a:pPr lvl="1" fontAlgn="ctr"/>
            <a:endParaRPr lang="en-US" dirty="0" smtClean="0"/>
          </a:p>
          <a:p>
            <a:endParaRPr lang="en-US" dirty="0"/>
          </a:p>
        </p:txBody>
      </p:sp>
    </p:spTree>
    <p:extLst>
      <p:ext uri="{BB962C8B-B14F-4D97-AF65-F5344CB8AC3E}">
        <p14:creationId xmlns:p14="http://schemas.microsoft.com/office/powerpoint/2010/main" val="2838517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dirty="0" smtClean="0"/>
              <a:t>Test Environment</a:t>
            </a:r>
            <a:endParaRPr lang="en-US" dirty="0"/>
          </a:p>
        </p:txBody>
      </p:sp>
      <p:sp>
        <p:nvSpPr>
          <p:cNvPr id="5" name="Inhaltsplatzhalter 4"/>
          <p:cNvSpPr>
            <a:spLocks noGrp="1"/>
          </p:cNvSpPr>
          <p:nvPr>
            <p:ph idx="1"/>
          </p:nvPr>
        </p:nvSpPr>
        <p:spPr/>
        <p:txBody>
          <a:bodyPr>
            <a:normAutofit fontScale="77500" lnSpcReduction="20000"/>
          </a:bodyPr>
          <a:lstStyle/>
          <a:p>
            <a:pPr lvl="0" fontAlgn="ctr"/>
            <a:r>
              <a:rPr lang="en-US" dirty="0" smtClean="0"/>
              <a:t>Refresh automatism: Update test environment with data and settings from production environment</a:t>
            </a:r>
          </a:p>
          <a:p>
            <a:pPr lvl="1" fontAlgn="ctr"/>
            <a:r>
              <a:rPr lang="en-US" sz="3000" dirty="0" smtClean="0"/>
              <a:t>Stop IIS</a:t>
            </a:r>
          </a:p>
          <a:p>
            <a:pPr lvl="1" fontAlgn="ctr"/>
            <a:r>
              <a:rPr lang="en-US" sz="2800" dirty="0" smtClean="0"/>
              <a:t>Copy Files (Prod to Test)</a:t>
            </a:r>
            <a:endParaRPr lang="en-US" sz="3200" dirty="0" smtClean="0"/>
          </a:p>
          <a:p>
            <a:pPr lvl="1" fontAlgn="ctr"/>
            <a:r>
              <a:rPr lang="en-US" sz="2800" dirty="0" smtClean="0"/>
              <a:t>Restore Prod-DB backup as Test-DB</a:t>
            </a:r>
          </a:p>
          <a:p>
            <a:pPr lvl="1" fontAlgn="ctr"/>
            <a:r>
              <a:rPr lang="en-US" sz="2800" dirty="0" smtClean="0"/>
              <a:t>Update Test-DB (URLs, Server Name, Paths, License)</a:t>
            </a:r>
          </a:p>
          <a:p>
            <a:pPr lvl="1" fontAlgn="ctr"/>
            <a:r>
              <a:rPr lang="en-US" sz="2800" dirty="0" smtClean="0"/>
              <a:t>Update </a:t>
            </a:r>
            <a:r>
              <a:rPr lang="en-US" sz="2800" dirty="0" err="1" smtClean="0"/>
              <a:t>Web.Config</a:t>
            </a:r>
            <a:r>
              <a:rPr lang="en-US" sz="2800" dirty="0" smtClean="0"/>
              <a:t> (Tool: </a:t>
            </a:r>
            <a:r>
              <a:rPr lang="en-US" sz="2800" dirty="0" err="1" smtClean="0">
                <a:hlinkClick r:id="rId3"/>
              </a:rPr>
              <a:t>MergeXML</a:t>
            </a:r>
            <a:r>
              <a:rPr lang="en-US" sz="2800" dirty="0" smtClean="0"/>
              <a:t>)</a:t>
            </a:r>
          </a:p>
          <a:p>
            <a:pPr lvl="1" fontAlgn="ctr"/>
            <a:r>
              <a:rPr lang="en-US" sz="2800" dirty="0" smtClean="0"/>
              <a:t>Start IIS</a:t>
            </a:r>
          </a:p>
          <a:p>
            <a:pPr lvl="1" fontAlgn="ctr"/>
            <a:endParaRPr lang="en-US" sz="2800" dirty="0" smtClean="0"/>
          </a:p>
          <a:p>
            <a:pPr fontAlgn="ctr"/>
            <a:r>
              <a:rPr lang="en-US" sz="3400" dirty="0" smtClean="0"/>
              <a:t>Test environment customizations</a:t>
            </a:r>
          </a:p>
          <a:p>
            <a:pPr lvl="1" fontAlgn="ctr"/>
            <a:r>
              <a:rPr lang="en-US" sz="2800" dirty="0" smtClean="0"/>
              <a:t>Show </a:t>
            </a:r>
            <a:r>
              <a:rPr lang="en-US" sz="2800" dirty="0"/>
              <a:t>header (“</a:t>
            </a:r>
            <a:r>
              <a:rPr lang="en-US" sz="2800" dirty="0" smtClean="0"/>
              <a:t>environment info and </a:t>
            </a:r>
            <a:r>
              <a:rPr lang="en-US" sz="2800" dirty="0"/>
              <a:t>r</a:t>
            </a:r>
            <a:r>
              <a:rPr lang="en-US" sz="2800" dirty="0" smtClean="0"/>
              <a:t>efresh date“)</a:t>
            </a:r>
          </a:p>
          <a:p>
            <a:pPr lvl="1" fontAlgn="ctr"/>
            <a:r>
              <a:rPr lang="en-US" dirty="0" smtClean="0"/>
              <a:t>Customized Authentication Provider allows login as customer</a:t>
            </a:r>
          </a:p>
          <a:p>
            <a:pPr lvl="1" fontAlgn="ctr"/>
            <a:r>
              <a:rPr lang="en-US" dirty="0" smtClean="0"/>
              <a:t>Automatically redirect e-mails to administrators</a:t>
            </a:r>
          </a:p>
          <a:p>
            <a:pPr lvl="2" fontAlgn="ctr"/>
            <a:endParaRPr lang="en-US" dirty="0" smtClean="0"/>
          </a:p>
          <a:p>
            <a:pPr marL="411480" lvl="1" indent="0" fontAlgn="ctr">
              <a:buNone/>
            </a:pPr>
            <a:endParaRPr lang="en-US" sz="3200" dirty="0" smtClean="0"/>
          </a:p>
          <a:p>
            <a:endParaRPr lang="en-US" dirty="0"/>
          </a:p>
        </p:txBody>
      </p:sp>
    </p:spTree>
    <p:extLst>
      <p:ext uri="{BB962C8B-B14F-4D97-AF65-F5344CB8AC3E}">
        <p14:creationId xmlns:p14="http://schemas.microsoft.com/office/powerpoint/2010/main" val="1732149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lvl="0"/>
            <a:r>
              <a:rPr lang="en-US" dirty="0" smtClean="0"/>
              <a:t>Deployment Workflow</a:t>
            </a:r>
            <a:endParaRPr lang="en-US" dirty="0"/>
          </a:p>
        </p:txBody>
      </p:sp>
      <p:sp>
        <p:nvSpPr>
          <p:cNvPr id="5" name="Inhaltsplatzhalter 4"/>
          <p:cNvSpPr>
            <a:spLocks noGrp="1"/>
          </p:cNvSpPr>
          <p:nvPr>
            <p:ph idx="1"/>
          </p:nvPr>
        </p:nvSpPr>
        <p:spPr/>
        <p:txBody>
          <a:bodyPr>
            <a:normAutofit fontScale="77500" lnSpcReduction="20000"/>
          </a:bodyPr>
          <a:lstStyle/>
          <a:p>
            <a:pPr lvl="0" fontAlgn="ctr"/>
            <a:r>
              <a:rPr lang="en-US" sz="3600" dirty="0" smtClean="0"/>
              <a:t>Step 1: „</a:t>
            </a:r>
            <a:r>
              <a:rPr lang="en-US" sz="3600" dirty="0"/>
              <a:t>Start Deployment</a:t>
            </a:r>
            <a:r>
              <a:rPr lang="en-US" sz="3600" dirty="0" smtClean="0"/>
              <a:t>“ (scripted)</a:t>
            </a:r>
          </a:p>
          <a:p>
            <a:pPr lvl="1" fontAlgn="ctr"/>
            <a:r>
              <a:rPr lang="en-US" sz="3000" dirty="0" smtClean="0"/>
              <a:t>Enable maintenance page</a:t>
            </a:r>
          </a:p>
          <a:p>
            <a:pPr lvl="2" fontAlgn="ctr"/>
            <a:r>
              <a:rPr lang="en-US" sz="2700" dirty="0" smtClean="0"/>
              <a:t>DNN accessible through none-public hostname</a:t>
            </a:r>
          </a:p>
          <a:p>
            <a:pPr lvl="1" fontAlgn="ctr"/>
            <a:r>
              <a:rPr lang="en-US" sz="3000" dirty="0" smtClean="0"/>
              <a:t>Make backup (files and database)</a:t>
            </a:r>
          </a:p>
          <a:p>
            <a:pPr lvl="1" fontAlgn="ctr"/>
            <a:r>
              <a:rPr lang="en-US" sz="3000" dirty="0" smtClean="0"/>
              <a:t>Disable Web-Farm in DNN</a:t>
            </a:r>
          </a:p>
          <a:p>
            <a:pPr fontAlgn="ctr"/>
            <a:endParaRPr lang="en-US" sz="3300" dirty="0" smtClean="0"/>
          </a:p>
          <a:p>
            <a:pPr fontAlgn="ctr"/>
            <a:r>
              <a:rPr lang="en-US" sz="3300" dirty="0" smtClean="0"/>
              <a:t>Step 2: Deploy / Upgrade</a:t>
            </a:r>
          </a:p>
          <a:p>
            <a:pPr lvl="1" fontAlgn="ctr"/>
            <a:r>
              <a:rPr lang="en-US" sz="2700" dirty="0" smtClean="0"/>
              <a:t>Tip: Use /Install/</a:t>
            </a:r>
            <a:r>
              <a:rPr lang="en-US" sz="2700" dirty="0" err="1" smtClean="0"/>
              <a:t>install.aspx?mode</a:t>
            </a:r>
            <a:r>
              <a:rPr lang="en-US" sz="2700" dirty="0" smtClean="0"/>
              <a:t>=</a:t>
            </a:r>
            <a:r>
              <a:rPr lang="en-US" sz="2700" dirty="0" err="1" smtClean="0"/>
              <a:t>InstallResources</a:t>
            </a:r>
            <a:r>
              <a:rPr lang="en-US" sz="2700" dirty="0" smtClean="0"/>
              <a:t> to install modules (see </a:t>
            </a:r>
            <a:r>
              <a:rPr lang="en-US" sz="2700" dirty="0" smtClean="0">
                <a:hlinkClick r:id="rId3"/>
              </a:rPr>
              <a:t>DNN wiki</a:t>
            </a:r>
            <a:r>
              <a:rPr lang="en-US" sz="2700" dirty="0" smtClean="0"/>
              <a:t>)</a:t>
            </a:r>
          </a:p>
          <a:p>
            <a:pPr fontAlgn="ctr"/>
            <a:endParaRPr lang="en-US" sz="3300" dirty="0" smtClean="0"/>
          </a:p>
          <a:p>
            <a:pPr fontAlgn="ctr"/>
            <a:r>
              <a:rPr lang="en-US" sz="3300" dirty="0" smtClean="0"/>
              <a:t>Step 3: „Finalize Deployment“ </a:t>
            </a:r>
            <a:r>
              <a:rPr lang="en-US" sz="3600" dirty="0" smtClean="0"/>
              <a:t>(</a:t>
            </a:r>
            <a:r>
              <a:rPr lang="en-US" sz="3600" dirty="0"/>
              <a:t>scripted)</a:t>
            </a:r>
            <a:endParaRPr lang="en-US" sz="3300" dirty="0" smtClean="0"/>
          </a:p>
          <a:p>
            <a:pPr lvl="1" fontAlgn="ctr"/>
            <a:r>
              <a:rPr lang="en-US" sz="2700" dirty="0" smtClean="0"/>
              <a:t>Enable Web-Farm in DNN</a:t>
            </a:r>
          </a:p>
          <a:p>
            <a:pPr lvl="1" fontAlgn="ctr"/>
            <a:r>
              <a:rPr lang="en-US" sz="2700" dirty="0" smtClean="0"/>
              <a:t>Disable </a:t>
            </a:r>
            <a:r>
              <a:rPr lang="en-US" sz="2800" dirty="0" smtClean="0"/>
              <a:t>maintenance </a:t>
            </a:r>
            <a:r>
              <a:rPr lang="en-US" sz="2700" dirty="0" smtClean="0"/>
              <a:t>site</a:t>
            </a:r>
            <a:endParaRPr lang="en-US" sz="3100" dirty="0" smtClean="0"/>
          </a:p>
          <a:p>
            <a:endParaRPr lang="en-US" dirty="0"/>
          </a:p>
        </p:txBody>
      </p:sp>
    </p:spTree>
    <p:extLst>
      <p:ext uri="{BB962C8B-B14F-4D97-AF65-F5344CB8AC3E}">
        <p14:creationId xmlns:p14="http://schemas.microsoft.com/office/powerpoint/2010/main" val="4128949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lvl="0"/>
            <a:r>
              <a:rPr lang="de-DE" dirty="0" smtClean="0"/>
              <a:t>Module Development</a:t>
            </a:r>
            <a:endParaRPr lang="de-DE" dirty="0"/>
          </a:p>
        </p:txBody>
      </p:sp>
      <p:sp>
        <p:nvSpPr>
          <p:cNvPr id="5" name="Inhaltsplatzhalter 4"/>
          <p:cNvSpPr>
            <a:spLocks noGrp="1"/>
          </p:cNvSpPr>
          <p:nvPr>
            <p:ph idx="1"/>
          </p:nvPr>
        </p:nvSpPr>
        <p:spPr/>
        <p:txBody>
          <a:bodyPr>
            <a:normAutofit fontScale="92500" lnSpcReduction="10000"/>
          </a:bodyPr>
          <a:lstStyle/>
          <a:p>
            <a:pPr marL="292100" lvl="1" indent="-292100">
              <a:spcBef>
                <a:spcPts val="0"/>
              </a:spcBef>
              <a:buSzPct val="70000"/>
              <a:buFont typeface="Wingdings 2"/>
              <a:buChar char=""/>
            </a:pPr>
            <a:r>
              <a:rPr lang="en-US" sz="3200" dirty="0"/>
              <a:t>Separate module development projects and DNN </a:t>
            </a:r>
            <a:r>
              <a:rPr lang="en-US" sz="3200" dirty="0" smtClean="0"/>
              <a:t>website</a:t>
            </a:r>
            <a:endParaRPr lang="en-US" sz="3200" dirty="0"/>
          </a:p>
          <a:p>
            <a:pPr lvl="1"/>
            <a:r>
              <a:rPr lang="en-US" dirty="0" smtClean="0"/>
              <a:t>Don‘t create project under </a:t>
            </a:r>
            <a:r>
              <a:rPr lang="en-US" dirty="0" err="1" smtClean="0"/>
              <a:t>DesktopModules</a:t>
            </a:r>
            <a:r>
              <a:rPr lang="en-US" dirty="0" smtClean="0"/>
              <a:t> folder</a:t>
            </a:r>
          </a:p>
          <a:p>
            <a:pPr lvl="1"/>
            <a:r>
              <a:rPr lang="en-US" dirty="0" smtClean="0"/>
              <a:t>Use </a:t>
            </a:r>
            <a:r>
              <a:rPr lang="en-US" dirty="0" err="1" smtClean="0"/>
              <a:t>MSBuild</a:t>
            </a:r>
            <a:r>
              <a:rPr lang="en-US" dirty="0" smtClean="0"/>
              <a:t> and VS „</a:t>
            </a:r>
            <a:r>
              <a:rPr lang="en-US" dirty="0" err="1" smtClean="0"/>
              <a:t>AfterBuild</a:t>
            </a:r>
            <a:r>
              <a:rPr lang="en-US" dirty="0" smtClean="0"/>
              <a:t>“ event for deploy</a:t>
            </a:r>
          </a:p>
          <a:p>
            <a:pPr lvl="2"/>
            <a:r>
              <a:rPr lang="en-US" dirty="0" smtClean="0"/>
              <a:t>Debug: Copy files to [</a:t>
            </a:r>
            <a:r>
              <a:rPr lang="en-US" dirty="0" err="1" smtClean="0"/>
              <a:t>wwwroot</a:t>
            </a:r>
            <a:r>
              <a:rPr lang="en-US" dirty="0" smtClean="0"/>
              <a:t>]/</a:t>
            </a:r>
            <a:r>
              <a:rPr lang="en-US" dirty="0" err="1" smtClean="0"/>
              <a:t>DesktopModules</a:t>
            </a:r>
            <a:r>
              <a:rPr lang="en-US" dirty="0" smtClean="0"/>
              <a:t>/…</a:t>
            </a:r>
          </a:p>
          <a:p>
            <a:pPr lvl="2"/>
            <a:r>
              <a:rPr lang="en-US" dirty="0" smtClean="0"/>
              <a:t>Release: Create DNN module package in [</a:t>
            </a:r>
            <a:r>
              <a:rPr lang="en-US" dirty="0" err="1" smtClean="0"/>
              <a:t>wwwroot</a:t>
            </a:r>
            <a:r>
              <a:rPr lang="en-US" dirty="0" smtClean="0"/>
              <a:t>]/Install/Module/</a:t>
            </a:r>
          </a:p>
          <a:p>
            <a:pPr marL="0" lvl="0" indent="0" fontAlgn="ctr">
              <a:buNone/>
            </a:pPr>
            <a:endParaRPr lang="en-US" dirty="0" smtClean="0"/>
          </a:p>
          <a:p>
            <a:pPr lvl="0" fontAlgn="ctr"/>
            <a:r>
              <a:rPr lang="en-US" dirty="0" smtClean="0"/>
              <a:t>Browse into source to understand DNN</a:t>
            </a:r>
          </a:p>
          <a:p>
            <a:pPr lvl="1" fontAlgn="ctr"/>
            <a:r>
              <a:rPr lang="en-US" dirty="0" smtClean="0"/>
              <a:t>Open source part: </a:t>
            </a:r>
            <a:r>
              <a:rPr lang="en-US" dirty="0" smtClean="0">
                <a:hlinkClick r:id="rId3"/>
              </a:rPr>
              <a:t>GitHub repository</a:t>
            </a:r>
            <a:endParaRPr lang="en-US" dirty="0" smtClean="0"/>
          </a:p>
          <a:p>
            <a:pPr lvl="1" fontAlgn="ctr"/>
            <a:r>
              <a:rPr lang="en-US" dirty="0" smtClean="0"/>
              <a:t>Closed source part: Decompile with </a:t>
            </a:r>
            <a:r>
              <a:rPr lang="en-US" dirty="0" err="1" smtClean="0">
                <a:hlinkClick r:id="rId4"/>
              </a:rPr>
              <a:t>ILSpy</a:t>
            </a:r>
            <a:endParaRPr lang="en-US" dirty="0" smtClean="0"/>
          </a:p>
          <a:p>
            <a:pPr marL="630936" lvl="2" indent="0" fontAlgn="ctr">
              <a:buNone/>
            </a:pPr>
            <a:endParaRPr lang="en-US" dirty="0" smtClean="0"/>
          </a:p>
          <a:p>
            <a:pPr lvl="0" fontAlgn="ctr"/>
            <a:endParaRPr lang="en-US" dirty="0" smtClean="0"/>
          </a:p>
          <a:p>
            <a:endParaRPr lang="en-US" dirty="0"/>
          </a:p>
        </p:txBody>
      </p:sp>
    </p:spTree>
    <p:extLst>
      <p:ext uri="{BB962C8B-B14F-4D97-AF65-F5344CB8AC3E}">
        <p14:creationId xmlns:p14="http://schemas.microsoft.com/office/powerpoint/2010/main" val="1561864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Agenda</a:t>
            </a:r>
            <a:endParaRPr lang="de-DE" dirty="0"/>
          </a:p>
        </p:txBody>
      </p:sp>
      <p:sp>
        <p:nvSpPr>
          <p:cNvPr id="5" name="Inhaltsplatzhalter 4"/>
          <p:cNvSpPr>
            <a:spLocks noGrp="1"/>
          </p:cNvSpPr>
          <p:nvPr>
            <p:ph idx="1"/>
          </p:nvPr>
        </p:nvSpPr>
        <p:spPr/>
        <p:txBody>
          <a:bodyPr>
            <a:normAutofit/>
          </a:bodyPr>
          <a:lstStyle/>
          <a:p>
            <a:r>
              <a:rPr lang="en-US" u="sng" dirty="0" smtClean="0"/>
              <a:t>Introduction</a:t>
            </a:r>
            <a:endParaRPr lang="en-US" dirty="0" smtClean="0"/>
          </a:p>
          <a:p>
            <a:endParaRPr lang="en-US" dirty="0" smtClean="0"/>
          </a:p>
          <a:p>
            <a:r>
              <a:rPr lang="en-US" dirty="0" smtClean="0"/>
              <a:t>Lessons Learned</a:t>
            </a:r>
          </a:p>
          <a:p>
            <a:endParaRPr lang="en-US" dirty="0"/>
          </a:p>
          <a:p>
            <a:r>
              <a:rPr lang="en-US" dirty="0"/>
              <a:t>Tips and </a:t>
            </a:r>
            <a:r>
              <a:rPr lang="en-US" dirty="0" smtClean="0"/>
              <a:t>Tricks</a:t>
            </a:r>
          </a:p>
          <a:p>
            <a:endParaRPr lang="en-US" dirty="0" smtClean="0"/>
          </a:p>
          <a:p>
            <a:r>
              <a:rPr lang="en-US" dirty="0" smtClean="0"/>
              <a:t>Summary &amp; Discussion</a:t>
            </a:r>
          </a:p>
          <a:p>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38339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Agenda</a:t>
            </a:r>
            <a:endParaRPr lang="de-DE" dirty="0"/>
          </a:p>
        </p:txBody>
      </p:sp>
      <p:sp>
        <p:nvSpPr>
          <p:cNvPr id="5" name="Inhaltsplatzhalter 4"/>
          <p:cNvSpPr>
            <a:spLocks noGrp="1"/>
          </p:cNvSpPr>
          <p:nvPr>
            <p:ph idx="1"/>
          </p:nvPr>
        </p:nvSpPr>
        <p:spPr/>
        <p:txBody>
          <a:bodyPr>
            <a:normAutofit/>
          </a:bodyPr>
          <a:lstStyle/>
          <a:p>
            <a:r>
              <a:rPr lang="en-US" dirty="0" smtClean="0"/>
              <a:t>Introduction</a:t>
            </a:r>
          </a:p>
          <a:p>
            <a:endParaRPr lang="en-US" dirty="0" smtClean="0"/>
          </a:p>
          <a:p>
            <a:r>
              <a:rPr lang="en-US" dirty="0" smtClean="0"/>
              <a:t>Lessons Learned</a:t>
            </a:r>
          </a:p>
          <a:p>
            <a:endParaRPr lang="en-US" dirty="0"/>
          </a:p>
          <a:p>
            <a:r>
              <a:rPr lang="en-US" dirty="0"/>
              <a:t>Tips and Tricks</a:t>
            </a:r>
          </a:p>
          <a:p>
            <a:endParaRPr lang="en-US" dirty="0" smtClean="0"/>
          </a:p>
          <a:p>
            <a:r>
              <a:rPr lang="en-US" u="sng" dirty="0" smtClean="0"/>
              <a:t>Summary &amp; Discussion</a:t>
            </a:r>
          </a:p>
          <a:p>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0958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lvl="0"/>
            <a:r>
              <a:rPr lang="de-DE" dirty="0" smtClean="0"/>
              <a:t>Summary</a:t>
            </a:r>
            <a:endParaRPr lang="de-DE" dirty="0"/>
          </a:p>
        </p:txBody>
      </p:sp>
      <p:sp>
        <p:nvSpPr>
          <p:cNvPr id="5" name="Inhaltsplatzhalter 4"/>
          <p:cNvSpPr>
            <a:spLocks noGrp="1"/>
          </p:cNvSpPr>
          <p:nvPr>
            <p:ph idx="1"/>
          </p:nvPr>
        </p:nvSpPr>
        <p:spPr/>
        <p:txBody>
          <a:bodyPr>
            <a:normAutofit/>
          </a:bodyPr>
          <a:lstStyle/>
          <a:p>
            <a:pPr lvl="0" fontAlgn="ctr"/>
            <a:r>
              <a:rPr lang="en-US" dirty="0" smtClean="0"/>
              <a:t>Good news: DNN extensibility allows creating (high available) B2B application</a:t>
            </a:r>
          </a:p>
          <a:p>
            <a:pPr lvl="1" fontAlgn="ctr"/>
            <a:endParaRPr lang="en-US" dirty="0" smtClean="0"/>
          </a:p>
          <a:p>
            <a:pPr fontAlgn="ctr"/>
            <a:r>
              <a:rPr lang="en-US" dirty="0" smtClean="0"/>
              <a:t>Requires customization &amp; expert knowledge</a:t>
            </a:r>
          </a:p>
          <a:p>
            <a:pPr lvl="1" fontAlgn="ctr"/>
            <a:r>
              <a:rPr lang="en-US" dirty="0" smtClean="0"/>
              <a:t>DNN</a:t>
            </a:r>
          </a:p>
          <a:p>
            <a:pPr lvl="1" fontAlgn="ctr"/>
            <a:r>
              <a:rPr lang="en-US" dirty="0" smtClean="0"/>
              <a:t>C#, AS</a:t>
            </a:r>
            <a:r>
              <a:rPr lang="en-US" dirty="0"/>
              <a:t>P</a:t>
            </a:r>
            <a:r>
              <a:rPr lang="en-US" dirty="0" smtClean="0"/>
              <a:t>.NET</a:t>
            </a:r>
          </a:p>
          <a:p>
            <a:pPr lvl="1" fontAlgn="ctr"/>
            <a:r>
              <a:rPr lang="en-US" dirty="0" smtClean="0"/>
              <a:t>HTML, JavaScript, CSS</a:t>
            </a:r>
          </a:p>
          <a:p>
            <a:pPr lvl="1" fontAlgn="ctr"/>
            <a:r>
              <a:rPr lang="en-US" dirty="0"/>
              <a:t>IIS </a:t>
            </a:r>
            <a:r>
              <a:rPr lang="en-US" dirty="0" smtClean="0"/>
              <a:t>Web-Server</a:t>
            </a:r>
            <a:endParaRPr lang="en-US" dirty="0"/>
          </a:p>
        </p:txBody>
      </p:sp>
    </p:spTree>
    <p:extLst>
      <p:ext uri="{BB962C8B-B14F-4D97-AF65-F5344CB8AC3E}">
        <p14:creationId xmlns:p14="http://schemas.microsoft.com/office/powerpoint/2010/main" val="206758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23728" y="1772816"/>
            <a:ext cx="5112568" cy="1200329"/>
          </a:xfrm>
          <a:prstGeom prst="rect">
            <a:avLst/>
          </a:prstGeom>
          <a:noFill/>
        </p:spPr>
        <p:txBody>
          <a:bodyPr wrap="square" rtlCol="0">
            <a:spAutoFit/>
          </a:bodyPr>
          <a:lstStyle/>
          <a:p>
            <a:pPr algn="ctr"/>
            <a:r>
              <a:rPr lang="de-DE" sz="7200" dirty="0" err="1" smtClean="0"/>
              <a:t>Questions</a:t>
            </a:r>
            <a:r>
              <a:rPr lang="de-DE" sz="7200" dirty="0" smtClean="0"/>
              <a:t>?</a:t>
            </a:r>
            <a:endParaRPr lang="de-DE" sz="7200" dirty="0"/>
          </a:p>
        </p:txBody>
      </p:sp>
      <p:grpSp>
        <p:nvGrpSpPr>
          <p:cNvPr id="3" name="Gruppieren 2"/>
          <p:cNvGrpSpPr/>
          <p:nvPr/>
        </p:nvGrpSpPr>
        <p:grpSpPr>
          <a:xfrm>
            <a:off x="566867" y="4653136"/>
            <a:ext cx="8226290" cy="972000"/>
            <a:chOff x="467544" y="5229200"/>
            <a:chExt cx="8226290" cy="972000"/>
          </a:xfrm>
        </p:grpSpPr>
        <p:sp>
          <p:nvSpPr>
            <p:cNvPr id="4" name="Textfeld 3"/>
            <p:cNvSpPr txBox="1"/>
            <p:nvPr/>
          </p:nvSpPr>
          <p:spPr>
            <a:xfrm>
              <a:off x="467544" y="5229200"/>
              <a:ext cx="8226290" cy="972000"/>
            </a:xfrm>
            <a:prstGeom prst="rect">
              <a:avLst/>
            </a:prstGeom>
            <a:solidFill>
              <a:schemeClr val="tx1"/>
            </a:solidFill>
          </p:spPr>
          <p:txBody>
            <a:bodyPr wrap="square" rtlCol="0">
              <a:spAutoFit/>
            </a:bodyPr>
            <a:lstStyle/>
            <a:p>
              <a:endParaRPr lang="de-DE" dirty="0"/>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31" y="5391906"/>
              <a:ext cx="1363522" cy="704486"/>
            </a:xfrm>
            <a:prstGeom prst="rect">
              <a:avLst/>
            </a:prstGeom>
          </p:spPr>
        </p:pic>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6418" y="5391906"/>
              <a:ext cx="1414016" cy="645734"/>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5724" y="5468345"/>
              <a:ext cx="1390610" cy="551609"/>
            </a:xfrm>
            <a:prstGeom prst="rect">
              <a:avLst/>
            </a:prstGeom>
          </p:spPr>
        </p:pic>
        <p:pic>
          <p:nvPicPr>
            <p:cNvPr id="8" name="Grafik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66650" y="5468345"/>
              <a:ext cx="2121574" cy="551609"/>
            </a:xfrm>
            <a:prstGeom prst="rect">
              <a:avLst/>
            </a:prstGeom>
          </p:spPr>
        </p:pic>
      </p:grpSp>
    </p:spTree>
    <p:extLst>
      <p:ext uri="{BB962C8B-B14F-4D97-AF65-F5344CB8AC3E}">
        <p14:creationId xmlns:p14="http://schemas.microsoft.com/office/powerpoint/2010/main" val="479551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23728" y="1772816"/>
            <a:ext cx="5112568" cy="1200329"/>
          </a:xfrm>
          <a:prstGeom prst="rect">
            <a:avLst/>
          </a:prstGeom>
          <a:noFill/>
        </p:spPr>
        <p:txBody>
          <a:bodyPr wrap="square" rtlCol="0">
            <a:spAutoFit/>
          </a:bodyPr>
          <a:lstStyle/>
          <a:p>
            <a:pPr algn="ctr"/>
            <a:r>
              <a:rPr lang="de-DE" sz="7200" dirty="0" smtClean="0"/>
              <a:t>Appendix</a:t>
            </a:r>
            <a:endParaRPr lang="de-DE" sz="7200" dirty="0"/>
          </a:p>
        </p:txBody>
      </p:sp>
    </p:spTree>
    <p:extLst>
      <p:ext uri="{BB962C8B-B14F-4D97-AF65-F5344CB8AC3E}">
        <p14:creationId xmlns:p14="http://schemas.microsoft.com/office/powerpoint/2010/main" val="1586214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pPr lvl="0"/>
            <a:r>
              <a:rPr lang="en-US" dirty="0" smtClean="0"/>
              <a:t>Cont. Integration &amp; Unit Testing</a:t>
            </a:r>
            <a:endParaRPr lang="en-US" dirty="0"/>
          </a:p>
        </p:txBody>
      </p:sp>
      <p:sp>
        <p:nvSpPr>
          <p:cNvPr id="5" name="Inhaltsplatzhalter 4"/>
          <p:cNvSpPr>
            <a:spLocks noGrp="1"/>
          </p:cNvSpPr>
          <p:nvPr>
            <p:ph idx="1"/>
          </p:nvPr>
        </p:nvSpPr>
        <p:spPr/>
        <p:txBody>
          <a:bodyPr>
            <a:normAutofit fontScale="92500" lnSpcReduction="10000"/>
          </a:bodyPr>
          <a:lstStyle/>
          <a:p>
            <a:pPr lvl="0" fontAlgn="ctr"/>
            <a:r>
              <a:rPr lang="en-US" dirty="0" smtClean="0"/>
              <a:t>After each check-in automatically…</a:t>
            </a:r>
            <a:endParaRPr lang="en-US" sz="3600" dirty="0" smtClean="0"/>
          </a:p>
          <a:p>
            <a:pPr lvl="1" fontAlgn="ctr"/>
            <a:r>
              <a:rPr lang="en-US" sz="2800" dirty="0" smtClean="0"/>
              <a:t>… build DNN modules</a:t>
            </a:r>
          </a:p>
          <a:p>
            <a:pPr lvl="1" fontAlgn="ctr"/>
            <a:r>
              <a:rPr lang="en-US" sz="2800" dirty="0" smtClean="0"/>
              <a:t>… run unit tests (and send report)</a:t>
            </a:r>
            <a:endParaRPr lang="en-US" sz="3200" dirty="0" smtClean="0"/>
          </a:p>
          <a:p>
            <a:endParaRPr lang="en-US" dirty="0" smtClean="0"/>
          </a:p>
          <a:p>
            <a:r>
              <a:rPr lang="en-US" dirty="0" smtClean="0"/>
              <a:t>Tools:</a:t>
            </a:r>
          </a:p>
          <a:p>
            <a:pPr lvl="1"/>
            <a:r>
              <a:rPr lang="en-US" sz="3000" dirty="0" err="1" smtClean="0"/>
              <a:t>Git</a:t>
            </a:r>
            <a:r>
              <a:rPr lang="en-US" sz="3000" dirty="0" smtClean="0"/>
              <a:t> repository: TFS</a:t>
            </a:r>
          </a:p>
          <a:p>
            <a:pPr lvl="1"/>
            <a:r>
              <a:rPr lang="en-US" sz="3000" dirty="0" smtClean="0"/>
              <a:t>Test: </a:t>
            </a:r>
            <a:r>
              <a:rPr lang="en-US" sz="3000" dirty="0" err="1" smtClean="0"/>
              <a:t>MSTest</a:t>
            </a:r>
            <a:endParaRPr lang="en-US" sz="3000" dirty="0" smtClean="0"/>
          </a:p>
          <a:p>
            <a:pPr lvl="1"/>
            <a:r>
              <a:rPr lang="en-US" sz="3000" dirty="0" smtClean="0"/>
              <a:t>Build: </a:t>
            </a:r>
            <a:r>
              <a:rPr lang="en-US" sz="3000" dirty="0" err="1" smtClean="0"/>
              <a:t>MSBuild</a:t>
            </a:r>
            <a:endParaRPr lang="en-US" sz="3000" dirty="0" smtClean="0"/>
          </a:p>
          <a:p>
            <a:pPr lvl="1"/>
            <a:r>
              <a:rPr lang="en-US" sz="3000" dirty="0" smtClean="0"/>
              <a:t>Continuous Integration: Cruise control</a:t>
            </a:r>
          </a:p>
          <a:p>
            <a:pPr lvl="1"/>
            <a:r>
              <a:rPr lang="en-US" sz="3000" dirty="0" smtClean="0"/>
              <a:t>Ticket System: Jira</a:t>
            </a:r>
          </a:p>
          <a:p>
            <a:endParaRPr lang="en-US" dirty="0"/>
          </a:p>
        </p:txBody>
      </p:sp>
    </p:spTree>
    <p:extLst>
      <p:ext uri="{BB962C8B-B14F-4D97-AF65-F5344CB8AC3E}">
        <p14:creationId xmlns:p14="http://schemas.microsoft.com/office/powerpoint/2010/main" val="3446745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lvl="0"/>
            <a:r>
              <a:rPr lang="en-US" dirty="0" smtClean="0"/>
              <a:t>Error Reporting &amp; Logging</a:t>
            </a:r>
            <a:endParaRPr lang="en-US" dirty="0"/>
          </a:p>
        </p:txBody>
      </p:sp>
      <p:sp>
        <p:nvSpPr>
          <p:cNvPr id="5" name="Inhaltsplatzhalter 4"/>
          <p:cNvSpPr>
            <a:spLocks noGrp="1"/>
          </p:cNvSpPr>
          <p:nvPr>
            <p:ph idx="1"/>
          </p:nvPr>
        </p:nvSpPr>
        <p:spPr/>
        <p:txBody>
          <a:bodyPr>
            <a:normAutofit/>
          </a:bodyPr>
          <a:lstStyle/>
          <a:p>
            <a:pPr lvl="0" fontAlgn="ctr"/>
            <a:r>
              <a:rPr lang="en-US" dirty="0" smtClean="0">
                <a:hlinkClick r:id="rId3"/>
              </a:rPr>
              <a:t>ELMAH</a:t>
            </a:r>
            <a:r>
              <a:rPr lang="en-US" dirty="0" smtClean="0"/>
              <a:t> (Error Logging Modules and Handlers for ASP.NET)</a:t>
            </a:r>
          </a:p>
          <a:p>
            <a:pPr lvl="1" fontAlgn="ctr"/>
            <a:r>
              <a:rPr lang="en-US" dirty="0" smtClean="0"/>
              <a:t>As add-on to DNN’s built-in Log4Net</a:t>
            </a:r>
          </a:p>
          <a:p>
            <a:pPr lvl="1" fontAlgn="ctr"/>
            <a:r>
              <a:rPr lang="en-US" dirty="0" smtClean="0"/>
              <a:t>Integration w/o re-compilation or re-deployment</a:t>
            </a:r>
          </a:p>
          <a:p>
            <a:pPr lvl="1" fontAlgn="ctr"/>
            <a:r>
              <a:rPr lang="en-US" dirty="0" smtClean="0"/>
              <a:t>Logging of nearly all unhandled exceptions</a:t>
            </a:r>
          </a:p>
          <a:p>
            <a:pPr lvl="1" fontAlgn="ctr"/>
            <a:r>
              <a:rPr lang="en-US" dirty="0" smtClean="0"/>
              <a:t>Logs HTTP specific data (headers, user agent, user identity, remote address, …)</a:t>
            </a:r>
          </a:p>
          <a:p>
            <a:pPr lvl="1" fontAlgn="ctr"/>
            <a:r>
              <a:rPr lang="en-US" dirty="0" smtClean="0"/>
              <a:t>For use </a:t>
            </a:r>
            <a:r>
              <a:rPr lang="en-US" smtClean="0"/>
              <a:t>in background </a:t>
            </a:r>
            <a:r>
              <a:rPr lang="en-US" dirty="0" smtClean="0"/>
              <a:t>threads (w/o </a:t>
            </a:r>
            <a:r>
              <a:rPr lang="en-US" smtClean="0"/>
              <a:t>HTTP context</a:t>
            </a:r>
            <a:r>
              <a:rPr lang="en-US" dirty="0" smtClean="0"/>
              <a:t>) see </a:t>
            </a:r>
            <a:r>
              <a:rPr lang="en-US" dirty="0" err="1" smtClean="0">
                <a:hlinkClick r:id="rId4"/>
              </a:rPr>
              <a:t>StackOverlow</a:t>
            </a:r>
            <a:endParaRPr lang="en-US" dirty="0"/>
          </a:p>
        </p:txBody>
      </p:sp>
    </p:spTree>
    <p:extLst>
      <p:ext uri="{BB962C8B-B14F-4D97-AF65-F5344CB8AC3E}">
        <p14:creationId xmlns:p14="http://schemas.microsoft.com/office/powerpoint/2010/main" val="173928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smtClean="0"/>
              <a:t>About</a:t>
            </a:r>
            <a:r>
              <a:rPr lang="de-DE" dirty="0" smtClean="0"/>
              <a:t> </a:t>
            </a:r>
            <a:r>
              <a:rPr lang="de-DE" dirty="0" err="1" smtClean="0"/>
              <a:t>Me</a:t>
            </a:r>
            <a:endParaRPr lang="de-DE" dirty="0"/>
          </a:p>
        </p:txBody>
      </p:sp>
      <p:sp>
        <p:nvSpPr>
          <p:cNvPr id="5" name="Inhaltsplatzhalter 4"/>
          <p:cNvSpPr>
            <a:spLocks noGrp="1"/>
          </p:cNvSpPr>
          <p:nvPr>
            <p:ph idx="1"/>
          </p:nvPr>
        </p:nvSpPr>
        <p:spPr/>
        <p:txBody>
          <a:bodyPr>
            <a:normAutofit fontScale="92500" lnSpcReduction="20000"/>
          </a:bodyPr>
          <a:lstStyle/>
          <a:p>
            <a:r>
              <a:rPr lang="en-US" dirty="0" smtClean="0"/>
              <a:t>IT Manager at Jack Wolfskin</a:t>
            </a:r>
            <a:br>
              <a:rPr lang="en-US" dirty="0" smtClean="0"/>
            </a:br>
            <a:endParaRPr lang="en-US" dirty="0" smtClean="0"/>
          </a:p>
          <a:p>
            <a:pPr marL="0" indent="0">
              <a:buNone/>
            </a:pPr>
            <a:r>
              <a:rPr lang="en-US" sz="1800" dirty="0"/>
              <a:t>	</a:t>
            </a:r>
            <a:r>
              <a:rPr lang="en-US" sz="1800" dirty="0" smtClean="0"/>
              <a:t>	Jack Wolfskin is among the leading providers of functional 		outdoor clothing, footwear and equipment in Europe and the 		largest franchisor in the German specialist sports retail 		market. There are more than 600 franchise stores and 			4,000 sales locations throughout Europe and Asia.</a:t>
            </a:r>
          </a:p>
          <a:p>
            <a:endParaRPr lang="en-US" dirty="0" smtClean="0"/>
          </a:p>
          <a:p>
            <a:r>
              <a:rPr lang="en-US" dirty="0" smtClean="0"/>
              <a:t>Studied computer science at TU Darmstadt (Germany)</a:t>
            </a:r>
          </a:p>
          <a:p>
            <a:endParaRPr lang="en-US" dirty="0" smtClean="0"/>
          </a:p>
          <a:p>
            <a:r>
              <a:rPr lang="en-US" dirty="0" smtClean="0"/>
              <a:t>15 years web development experience (PHP, Java, .NET)</a:t>
            </a:r>
          </a:p>
          <a:p>
            <a:endParaRPr lang="en-US" dirty="0" smtClean="0"/>
          </a:p>
          <a:p>
            <a:endParaRPr lang="en-US" dirty="0" smtClean="0"/>
          </a:p>
          <a:p>
            <a:endParaRPr lang="en-US" dirty="0"/>
          </a:p>
        </p:txBody>
      </p:sp>
      <p:pic>
        <p:nvPicPr>
          <p:cNvPr id="2" name="Grafik 1"/>
          <p:cNvPicPr>
            <a:picLocks noChangeAspect="1"/>
          </p:cNvPicPr>
          <p:nvPr/>
        </p:nvPicPr>
        <p:blipFill>
          <a:blip r:embed="rId3"/>
          <a:stretch>
            <a:fillRect/>
          </a:stretch>
        </p:blipFill>
        <p:spPr>
          <a:xfrm>
            <a:off x="971600" y="2348880"/>
            <a:ext cx="1224136" cy="1137318"/>
          </a:xfrm>
          <a:prstGeom prst="rect">
            <a:avLst/>
          </a:prstGeom>
        </p:spPr>
      </p:pic>
    </p:spTree>
    <p:extLst>
      <p:ext uri="{BB962C8B-B14F-4D97-AF65-F5344CB8AC3E}">
        <p14:creationId xmlns:p14="http://schemas.microsoft.com/office/powerpoint/2010/main" val="2418686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err="1" smtClean="0"/>
              <a:t>Contact</a:t>
            </a:r>
            <a:endParaRPr lang="de-DE" dirty="0"/>
          </a:p>
        </p:txBody>
      </p:sp>
      <p:sp>
        <p:nvSpPr>
          <p:cNvPr id="5" name="Inhaltsplatzhalter 4"/>
          <p:cNvSpPr>
            <a:spLocks noGrp="1"/>
          </p:cNvSpPr>
          <p:nvPr>
            <p:ph idx="1"/>
          </p:nvPr>
        </p:nvSpPr>
        <p:spPr/>
        <p:txBody>
          <a:bodyPr>
            <a:normAutofit/>
          </a:bodyPr>
          <a:lstStyle/>
          <a:p>
            <a:r>
              <a:rPr lang="de-DE" dirty="0" smtClean="0"/>
              <a:t>Mail: jan_jonas@jack-wolfskin.com</a:t>
            </a:r>
            <a:br>
              <a:rPr lang="de-DE" dirty="0" smtClean="0"/>
            </a:br>
            <a:endParaRPr lang="de-DE" dirty="0" smtClean="0"/>
          </a:p>
          <a:p>
            <a:r>
              <a:rPr lang="de-DE" dirty="0" smtClean="0"/>
              <a:t>Blog: </a:t>
            </a:r>
            <a:r>
              <a:rPr lang="de-DE" u="sng" dirty="0">
                <a:hlinkClick r:id="rId3"/>
              </a:rPr>
              <a:t>http://</a:t>
            </a:r>
            <a:r>
              <a:rPr lang="de-DE" u="sng" dirty="0" smtClean="0">
                <a:hlinkClick r:id="rId3"/>
              </a:rPr>
              <a:t>blog.janjonas.net/</a:t>
            </a:r>
            <a:endParaRPr lang="de-DE" dirty="0"/>
          </a:p>
          <a:p>
            <a:endParaRPr lang="de-DE" dirty="0"/>
          </a:p>
          <a:p>
            <a:r>
              <a:rPr lang="de-DE" dirty="0" smtClean="0"/>
              <a:t>Twitter</a:t>
            </a:r>
            <a:r>
              <a:rPr lang="de-DE" dirty="0"/>
              <a:t>: @</a:t>
            </a:r>
            <a:r>
              <a:rPr lang="de-DE" dirty="0" err="1"/>
              <a:t>jan_jonas</a:t>
            </a:r>
            <a:endParaRPr lang="de-DE" dirty="0"/>
          </a:p>
          <a:p>
            <a:pPr marL="0" indent="0">
              <a:buNone/>
            </a:pPr>
            <a:endParaRPr lang="de-DE" dirty="0"/>
          </a:p>
          <a:p>
            <a:endParaRPr lang="de-DE" dirty="0" smtClean="0"/>
          </a:p>
          <a:p>
            <a:endParaRPr lang="de-DE" dirty="0"/>
          </a:p>
        </p:txBody>
      </p:sp>
    </p:spTree>
    <p:extLst>
      <p:ext uri="{BB962C8B-B14F-4D97-AF65-F5344CB8AC3E}">
        <p14:creationId xmlns:p14="http://schemas.microsoft.com/office/powerpoint/2010/main" val="337591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err="1" smtClean="0"/>
              <a:t>My</a:t>
            </a:r>
            <a:r>
              <a:rPr lang="de-DE" dirty="0" smtClean="0"/>
              <a:t> Connection </a:t>
            </a:r>
            <a:r>
              <a:rPr lang="de-DE" dirty="0" err="1" smtClean="0"/>
              <a:t>to</a:t>
            </a:r>
            <a:r>
              <a:rPr lang="de-DE" dirty="0" smtClean="0"/>
              <a:t> DNN</a:t>
            </a:r>
            <a:endParaRPr lang="de-DE" dirty="0"/>
          </a:p>
        </p:txBody>
      </p:sp>
      <p:sp>
        <p:nvSpPr>
          <p:cNvPr id="5" name="Inhaltsplatzhalter 4"/>
          <p:cNvSpPr>
            <a:spLocks noGrp="1"/>
          </p:cNvSpPr>
          <p:nvPr>
            <p:ph idx="1"/>
          </p:nvPr>
        </p:nvSpPr>
        <p:spPr/>
        <p:txBody>
          <a:bodyPr>
            <a:normAutofit fontScale="85000" lnSpcReduction="20000"/>
          </a:bodyPr>
          <a:lstStyle/>
          <a:p>
            <a:r>
              <a:rPr lang="en-US" dirty="0" err="1" smtClean="0"/>
              <a:t>Relaunched</a:t>
            </a:r>
            <a:r>
              <a:rPr lang="en-US" dirty="0" smtClean="0"/>
              <a:t> Jack </a:t>
            </a:r>
            <a:r>
              <a:rPr lang="en-US" dirty="0" err="1" smtClean="0"/>
              <a:t>Wolfskin‘s</a:t>
            </a:r>
            <a:r>
              <a:rPr lang="en-US" dirty="0" smtClean="0"/>
              <a:t> B2B platform in 2013 based </a:t>
            </a:r>
            <a:r>
              <a:rPr lang="en-US" dirty="0"/>
              <a:t>o</a:t>
            </a:r>
            <a:r>
              <a:rPr lang="en-US" dirty="0" smtClean="0"/>
              <a:t>n DNN Platform</a:t>
            </a:r>
            <a:br>
              <a:rPr lang="en-US" dirty="0" smtClean="0"/>
            </a:br>
            <a:endParaRPr lang="en-US" dirty="0" smtClean="0"/>
          </a:p>
          <a:p>
            <a:r>
              <a:rPr lang="en-US" dirty="0" smtClean="0"/>
              <a:t>Community activity</a:t>
            </a:r>
          </a:p>
          <a:p>
            <a:pPr lvl="1"/>
            <a:r>
              <a:rPr lang="en-US" dirty="0" smtClean="0"/>
              <a:t>&gt; 40 pull requests for DNN core</a:t>
            </a:r>
          </a:p>
          <a:p>
            <a:pPr lvl="1"/>
            <a:r>
              <a:rPr lang="en-US" dirty="0" smtClean="0"/>
              <a:t>Postings on </a:t>
            </a:r>
            <a:r>
              <a:rPr lang="en-US" dirty="0" smtClean="0">
                <a:hlinkClick r:id="rId3"/>
              </a:rPr>
              <a:t>DNN community blog</a:t>
            </a:r>
            <a:endParaRPr lang="en-US" dirty="0" smtClean="0"/>
          </a:p>
          <a:p>
            <a:pPr lvl="1"/>
            <a:r>
              <a:rPr lang="en-US" dirty="0" smtClean="0"/>
              <a:t>Active in </a:t>
            </a:r>
            <a:r>
              <a:rPr lang="en-US" dirty="0" smtClean="0">
                <a:hlinkClick r:id="rId4"/>
              </a:rPr>
              <a:t>DNN‘s Jira system</a:t>
            </a:r>
            <a:endParaRPr lang="en-US" dirty="0" smtClean="0"/>
          </a:p>
          <a:p>
            <a:endParaRPr lang="en-US" dirty="0" smtClean="0"/>
          </a:p>
          <a:p>
            <a:r>
              <a:rPr lang="en-US" dirty="0" smtClean="0"/>
              <a:t>Professional DNN module developer</a:t>
            </a:r>
          </a:p>
          <a:p>
            <a:pPr lvl="1"/>
            <a:r>
              <a:rPr lang="en-US" dirty="0" smtClean="0">
                <a:hlinkClick r:id="rId5"/>
              </a:rPr>
              <a:t>DNN Hardening</a:t>
            </a:r>
            <a:endParaRPr lang="en-US" dirty="0" smtClean="0"/>
          </a:p>
          <a:p>
            <a:pPr lvl="1"/>
            <a:r>
              <a:rPr lang="en-US" dirty="0" smtClean="0">
                <a:hlinkClick r:id="rId6"/>
              </a:rPr>
              <a:t>DNN Dynamic Redirect</a:t>
            </a:r>
            <a:endParaRPr lang="en-US" dirty="0" smtClean="0"/>
          </a:p>
          <a:p>
            <a:pPr lvl="1"/>
            <a:r>
              <a:rPr lang="en-US" dirty="0" smtClean="0">
                <a:hlinkClick r:id="rId7"/>
              </a:rPr>
              <a:t>DNN Dynamic Roles</a:t>
            </a:r>
            <a:endParaRPr lang="en-US" dirty="0" smtClean="0"/>
          </a:p>
          <a:p>
            <a:pPr lvl="1"/>
            <a:r>
              <a:rPr lang="en-US" dirty="0" smtClean="0">
                <a:hlinkClick r:id="rId8"/>
              </a:rPr>
              <a:t>DNN Google Analytics Advanced</a:t>
            </a:r>
            <a:r>
              <a:rPr lang="en-US" dirty="0" smtClean="0"/>
              <a:t> </a:t>
            </a:r>
          </a:p>
          <a:p>
            <a:pPr lvl="1"/>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30182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dirty="0" smtClean="0"/>
              <a:t>Project Overview</a:t>
            </a:r>
            <a:endParaRPr lang="en-US" dirty="0"/>
          </a:p>
        </p:txBody>
      </p:sp>
      <p:sp>
        <p:nvSpPr>
          <p:cNvPr id="5" name="Inhaltsplatzhalter 4"/>
          <p:cNvSpPr>
            <a:spLocks noGrp="1"/>
          </p:cNvSpPr>
          <p:nvPr>
            <p:ph idx="1"/>
          </p:nvPr>
        </p:nvSpPr>
        <p:spPr/>
        <p:txBody>
          <a:bodyPr>
            <a:normAutofit fontScale="55000" lnSpcReduction="20000"/>
          </a:bodyPr>
          <a:lstStyle/>
          <a:p>
            <a:r>
              <a:rPr lang="en-US" dirty="0" smtClean="0"/>
              <a:t>Based on professional DNN version</a:t>
            </a:r>
          </a:p>
          <a:p>
            <a:pPr marL="0" indent="0">
              <a:buNone/>
            </a:pPr>
            <a:endParaRPr lang="en-US" dirty="0" smtClean="0"/>
          </a:p>
          <a:p>
            <a:r>
              <a:rPr lang="en-US" dirty="0" smtClean="0"/>
              <a:t>Features (extract)</a:t>
            </a:r>
          </a:p>
          <a:p>
            <a:pPr lvl="1"/>
            <a:r>
              <a:rPr lang="en-US" dirty="0" smtClean="0"/>
              <a:t>Product order</a:t>
            </a:r>
          </a:p>
          <a:p>
            <a:pPr lvl="2"/>
            <a:r>
              <a:rPr lang="en-US" dirty="0"/>
              <a:t>Individual product catalog per customer (incl. white-, black- and offer-lists</a:t>
            </a:r>
            <a:r>
              <a:rPr lang="en-US" dirty="0" smtClean="0"/>
              <a:t>)</a:t>
            </a:r>
          </a:p>
          <a:p>
            <a:pPr lvl="2"/>
            <a:r>
              <a:rPr lang="en-US" dirty="0" smtClean="0"/>
              <a:t>Real-time availability and delivery schedule calculation</a:t>
            </a:r>
          </a:p>
          <a:p>
            <a:pPr lvl="1"/>
            <a:r>
              <a:rPr lang="en-US" dirty="0" smtClean="0"/>
              <a:t>Access and download marketing information (texts, pictures, videos, …)</a:t>
            </a:r>
          </a:p>
          <a:p>
            <a:pPr lvl="1"/>
            <a:r>
              <a:rPr lang="en-US" dirty="0" smtClean="0"/>
              <a:t>Master data editing (addresses, opening times, …)</a:t>
            </a:r>
          </a:p>
          <a:p>
            <a:endParaRPr lang="en-US" dirty="0" smtClean="0"/>
          </a:p>
          <a:p>
            <a:r>
              <a:rPr lang="en-US" dirty="0" smtClean="0"/>
              <a:t>Basic data</a:t>
            </a:r>
          </a:p>
          <a:p>
            <a:pPr lvl="1"/>
            <a:r>
              <a:rPr lang="en-US" dirty="0" smtClean="0"/>
              <a:t>100% localized in de-DE and </a:t>
            </a:r>
            <a:r>
              <a:rPr lang="en-US" dirty="0" err="1" smtClean="0"/>
              <a:t>en</a:t>
            </a:r>
            <a:r>
              <a:rPr lang="en-US" dirty="0" smtClean="0"/>
              <a:t>-GB</a:t>
            </a:r>
          </a:p>
          <a:p>
            <a:pPr lvl="1"/>
            <a:r>
              <a:rPr lang="en-US" dirty="0" smtClean="0"/>
              <a:t>&gt; 5.000 users, about 800 active users/day</a:t>
            </a:r>
          </a:p>
          <a:p>
            <a:pPr lvl="1"/>
            <a:r>
              <a:rPr lang="en-US" dirty="0" smtClean="0"/>
              <a:t>&gt; 54.000 </a:t>
            </a:r>
            <a:r>
              <a:rPr lang="en-US" dirty="0"/>
              <a:t>user files </a:t>
            </a:r>
            <a:r>
              <a:rPr lang="en-US" dirty="0" smtClean="0"/>
              <a:t>(&gt; </a:t>
            </a:r>
            <a:r>
              <a:rPr lang="en-US" dirty="0"/>
              <a:t>200 GB)</a:t>
            </a:r>
            <a:endParaRPr lang="en-US" dirty="0" smtClean="0"/>
          </a:p>
          <a:p>
            <a:pPr lvl="1"/>
            <a:r>
              <a:rPr lang="en-US" dirty="0" smtClean="0"/>
              <a:t>Up to 100 orders/hour</a:t>
            </a:r>
          </a:p>
          <a:p>
            <a:pPr lvl="1"/>
            <a:endParaRPr lang="en-US" dirty="0" smtClean="0"/>
          </a:p>
          <a:p>
            <a:r>
              <a:rPr lang="en-US" dirty="0" smtClean="0"/>
              <a:t>Tons of customization</a:t>
            </a:r>
          </a:p>
          <a:p>
            <a:pPr lvl="1"/>
            <a:r>
              <a:rPr lang="en-US" dirty="0" smtClean="0"/>
              <a:t>Skin and containers</a:t>
            </a:r>
          </a:p>
          <a:p>
            <a:pPr lvl="1"/>
            <a:r>
              <a:rPr lang="en-US" dirty="0" smtClean="0"/>
              <a:t>&gt; 40 modules (e.g. login, registration, product search, checkout, download sections, …)</a:t>
            </a:r>
          </a:p>
          <a:p>
            <a:pPr lvl="1"/>
            <a:r>
              <a:rPr lang="en-US" dirty="0" smtClean="0"/>
              <a:t>&gt; 10 scheduler</a:t>
            </a:r>
          </a:p>
          <a:p>
            <a:pPr lvl="1"/>
            <a:r>
              <a:rPr lang="en-US" dirty="0" smtClean="0"/>
              <a:t>REST API and WCF to communicate with external systems</a:t>
            </a:r>
          </a:p>
          <a:p>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04848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Agenda</a:t>
            </a:r>
            <a:endParaRPr lang="de-DE" dirty="0"/>
          </a:p>
        </p:txBody>
      </p:sp>
      <p:sp>
        <p:nvSpPr>
          <p:cNvPr id="5" name="Inhaltsplatzhalter 4"/>
          <p:cNvSpPr>
            <a:spLocks noGrp="1"/>
          </p:cNvSpPr>
          <p:nvPr>
            <p:ph idx="1"/>
          </p:nvPr>
        </p:nvSpPr>
        <p:spPr/>
        <p:txBody>
          <a:bodyPr>
            <a:normAutofit/>
          </a:bodyPr>
          <a:lstStyle/>
          <a:p>
            <a:r>
              <a:rPr lang="en-US" dirty="0" smtClean="0"/>
              <a:t>Introduction</a:t>
            </a:r>
          </a:p>
          <a:p>
            <a:endParaRPr lang="en-US" dirty="0" smtClean="0"/>
          </a:p>
          <a:p>
            <a:r>
              <a:rPr lang="en-US" u="sng" dirty="0" smtClean="0"/>
              <a:t>Lessons Learned</a:t>
            </a:r>
          </a:p>
          <a:p>
            <a:endParaRPr lang="en-US" dirty="0" smtClean="0"/>
          </a:p>
          <a:p>
            <a:r>
              <a:rPr lang="en-US" dirty="0" smtClean="0"/>
              <a:t>Tips </a:t>
            </a:r>
            <a:r>
              <a:rPr lang="en-US" dirty="0"/>
              <a:t>and Tricks</a:t>
            </a:r>
          </a:p>
          <a:p>
            <a:endParaRPr lang="en-US" dirty="0" smtClean="0"/>
          </a:p>
          <a:p>
            <a:r>
              <a:rPr lang="en-US" dirty="0" smtClean="0"/>
              <a:t>Summary &amp; Discussion</a:t>
            </a:r>
          </a:p>
          <a:p>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05912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Professional DNN Version</a:t>
            </a:r>
            <a:endParaRPr lang="de-DE" dirty="0"/>
          </a:p>
        </p:txBody>
      </p:sp>
      <p:sp>
        <p:nvSpPr>
          <p:cNvPr id="5" name="Inhaltsplatzhalter 4"/>
          <p:cNvSpPr>
            <a:spLocks noGrp="1"/>
          </p:cNvSpPr>
          <p:nvPr>
            <p:ph idx="1"/>
          </p:nvPr>
        </p:nvSpPr>
        <p:spPr/>
        <p:txBody>
          <a:bodyPr>
            <a:noAutofit/>
          </a:bodyPr>
          <a:lstStyle/>
          <a:p>
            <a:r>
              <a:rPr lang="en-US" sz="1600" dirty="0" smtClean="0"/>
              <a:t>Based on (open source) DNN CMS Platform</a:t>
            </a:r>
          </a:p>
          <a:p>
            <a:endParaRPr lang="en-US" sz="1600" dirty="0" smtClean="0"/>
          </a:p>
          <a:p>
            <a:r>
              <a:rPr lang="en-US" sz="1600" dirty="0" smtClean="0"/>
              <a:t>Closed source modules add new (professional) functionalities (e.g</a:t>
            </a:r>
            <a:r>
              <a:rPr lang="en-US" sz="1600" dirty="0"/>
              <a:t>. Web-farm </a:t>
            </a:r>
            <a:r>
              <a:rPr lang="en-US" sz="1600" dirty="0" smtClean="0"/>
              <a:t>support, user switcher, extended </a:t>
            </a:r>
            <a:r>
              <a:rPr lang="en-US" sz="1600" smtClean="0"/>
              <a:t>file manager, …)</a:t>
            </a:r>
            <a:endParaRPr lang="en-US" sz="1600" dirty="0"/>
          </a:p>
          <a:p>
            <a:pPr lvl="1"/>
            <a:endParaRPr lang="en-US" sz="1400" dirty="0" smtClean="0"/>
          </a:p>
          <a:p>
            <a:r>
              <a:rPr lang="en-US" sz="1600" dirty="0" smtClean="0"/>
              <a:t>Professional support included</a:t>
            </a:r>
          </a:p>
          <a:p>
            <a:pPr marL="411480" lvl="1" indent="0">
              <a:buNone/>
            </a:pPr>
            <a:endParaRPr lang="en-US" sz="1400" dirty="0" smtClean="0"/>
          </a:p>
          <a:p>
            <a:r>
              <a:rPr lang="en-US" sz="1600" dirty="0" smtClean="0"/>
              <a:t>Confusing naming history</a:t>
            </a:r>
          </a:p>
          <a:p>
            <a:pPr lvl="1"/>
            <a:r>
              <a:rPr lang="en-US" sz="1400" dirty="0" smtClean="0"/>
              <a:t>DNN Professional (April 2013)</a:t>
            </a:r>
          </a:p>
          <a:p>
            <a:pPr lvl="1"/>
            <a:r>
              <a:rPr lang="en-US" sz="1400" dirty="0" err="1" smtClean="0"/>
              <a:t>Evoq</a:t>
            </a:r>
            <a:r>
              <a:rPr lang="en-US" sz="1400" dirty="0" smtClean="0"/>
              <a:t> Content (August 2013)</a:t>
            </a:r>
          </a:p>
          <a:p>
            <a:pPr lvl="1"/>
            <a:r>
              <a:rPr lang="en-US" sz="1400" dirty="0" err="1" smtClean="0"/>
              <a:t>Evoq</a:t>
            </a:r>
            <a:r>
              <a:rPr lang="en-US" sz="1400" dirty="0" smtClean="0"/>
              <a:t> Content Basic (February 2015)</a:t>
            </a:r>
          </a:p>
          <a:p>
            <a:pPr marL="411480" lvl="1" indent="0">
              <a:buNone/>
            </a:pPr>
            <a:endParaRPr lang="en-US" sz="1400" dirty="0" smtClean="0"/>
          </a:p>
          <a:p>
            <a:r>
              <a:rPr lang="en-US" sz="1600" dirty="0" err="1" smtClean="0"/>
              <a:t>Evoq</a:t>
            </a:r>
            <a:r>
              <a:rPr lang="en-US" sz="1600" dirty="0" smtClean="0"/>
              <a:t> Content Basic 8.0.0 confusion</a:t>
            </a:r>
          </a:p>
          <a:p>
            <a:pPr lvl="1"/>
            <a:r>
              <a:rPr lang="en-US" sz="1400" dirty="0" smtClean="0"/>
              <a:t>Breaks version consistency (bases on DNN 7.4.0)</a:t>
            </a:r>
          </a:p>
          <a:p>
            <a:pPr lvl="1"/>
            <a:r>
              <a:rPr lang="en-US" sz="1400" dirty="0" smtClean="0"/>
              <a:t>License change: Extra-costs per domains (3 incl.) or sub-domain (15 incl.)</a:t>
            </a:r>
          </a:p>
          <a:p>
            <a:pPr lvl="1"/>
            <a:r>
              <a:rPr lang="en-US" sz="1400" dirty="0" smtClean="0"/>
              <a:t>Product </a:t>
            </a:r>
            <a:r>
              <a:rPr lang="en-US" sz="1400" dirty="0" err="1" smtClean="0"/>
              <a:t>renamings</a:t>
            </a:r>
            <a:endParaRPr lang="en-US" sz="1400" dirty="0" smtClean="0"/>
          </a:p>
          <a:p>
            <a:pPr lvl="2"/>
            <a:r>
              <a:rPr lang="en-US" sz="1200" dirty="0" err="1" smtClean="0"/>
              <a:t>Evoq</a:t>
            </a:r>
            <a:r>
              <a:rPr lang="en-US" sz="1200" dirty="0" smtClean="0"/>
              <a:t> Content &gt; </a:t>
            </a:r>
            <a:r>
              <a:rPr lang="en-US" sz="1200" dirty="0" err="1" smtClean="0"/>
              <a:t>Evoq</a:t>
            </a:r>
            <a:r>
              <a:rPr lang="en-US" sz="1200" dirty="0" smtClean="0"/>
              <a:t> Content Basic (only available for existing customers)</a:t>
            </a:r>
          </a:p>
          <a:p>
            <a:pPr lvl="2"/>
            <a:r>
              <a:rPr lang="en-US" sz="1200" dirty="0" err="1" smtClean="0"/>
              <a:t>Evoq</a:t>
            </a:r>
            <a:r>
              <a:rPr lang="en-US" sz="1200" dirty="0" smtClean="0"/>
              <a:t> Content Enterprise &gt; </a:t>
            </a:r>
            <a:r>
              <a:rPr lang="en-US" sz="1200" dirty="0" err="1" smtClean="0"/>
              <a:t>Evoq</a:t>
            </a:r>
            <a:r>
              <a:rPr lang="en-US" sz="1200" dirty="0" smtClean="0"/>
              <a:t> Content</a:t>
            </a:r>
          </a:p>
        </p:txBody>
      </p:sp>
    </p:spTree>
    <p:extLst>
      <p:ext uri="{BB962C8B-B14F-4D97-AF65-F5344CB8AC3E}">
        <p14:creationId xmlns:p14="http://schemas.microsoft.com/office/powerpoint/2010/main" val="141948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err="1" smtClean="0"/>
              <a:t>DNN‘s</a:t>
            </a:r>
            <a:r>
              <a:rPr lang="de-DE" dirty="0" smtClean="0"/>
              <a:t> Professional Support</a:t>
            </a:r>
            <a:endParaRPr lang="de-DE" dirty="0"/>
          </a:p>
        </p:txBody>
      </p:sp>
      <p:sp>
        <p:nvSpPr>
          <p:cNvPr id="5" name="Inhaltsplatzhalter 4"/>
          <p:cNvSpPr>
            <a:spLocks noGrp="1"/>
          </p:cNvSpPr>
          <p:nvPr>
            <p:ph idx="1"/>
          </p:nvPr>
        </p:nvSpPr>
        <p:spPr/>
        <p:txBody>
          <a:bodyPr>
            <a:noAutofit/>
          </a:bodyPr>
          <a:lstStyle/>
          <a:p>
            <a:r>
              <a:rPr lang="en-US" sz="2400" dirty="0" smtClean="0"/>
              <a:t>No technical support</a:t>
            </a:r>
          </a:p>
          <a:p>
            <a:pPr lvl="1"/>
            <a:r>
              <a:rPr lang="en-US" sz="1600" dirty="0" smtClean="0"/>
              <a:t>Supporter create issues in </a:t>
            </a:r>
            <a:r>
              <a:rPr lang="en-US" sz="1600" dirty="0" smtClean="0">
                <a:hlinkClick r:id="rId3"/>
              </a:rPr>
              <a:t>DNN‘s Jira system</a:t>
            </a:r>
            <a:endParaRPr lang="en-US" sz="1600" dirty="0" smtClean="0"/>
          </a:p>
          <a:p>
            <a:pPr lvl="1"/>
            <a:r>
              <a:rPr lang="en-US" sz="1600" dirty="0" smtClean="0"/>
              <a:t>„Trouble Ticket“ number indicates issue was reported by paying customer</a:t>
            </a:r>
          </a:p>
          <a:p>
            <a:pPr lvl="1"/>
            <a:r>
              <a:rPr lang="en-US" sz="1600" dirty="0" smtClean="0"/>
              <a:t>No Feedback from supporter when bug is fixed</a:t>
            </a:r>
          </a:p>
          <a:p>
            <a:pPr lvl="2"/>
            <a:r>
              <a:rPr lang="en-US" sz="1400" dirty="0" smtClean="0"/>
              <a:t>Need to watch ticket in Jira system</a:t>
            </a:r>
          </a:p>
          <a:p>
            <a:pPr lvl="2"/>
            <a:r>
              <a:rPr lang="en-US" sz="1400" dirty="0" smtClean="0"/>
              <a:t>No access to Jira issues for closed source part </a:t>
            </a:r>
          </a:p>
          <a:p>
            <a:pPr lvl="1"/>
            <a:r>
              <a:rPr lang="en-US" sz="1700" dirty="0" smtClean="0"/>
              <a:t>No guarantee for bug-fix</a:t>
            </a:r>
          </a:p>
          <a:p>
            <a:endParaRPr lang="en-US" sz="1900" dirty="0" smtClean="0"/>
          </a:p>
          <a:p>
            <a:r>
              <a:rPr lang="en-US" sz="1900" dirty="0" smtClean="0"/>
              <a:t>Example: </a:t>
            </a:r>
            <a:r>
              <a:rPr lang="en-US" sz="2000" dirty="0" smtClean="0"/>
              <a:t>Download files &gt;2GB in secure folder is broken in IE (</a:t>
            </a:r>
            <a:r>
              <a:rPr lang="en-US" sz="2000" dirty="0" smtClean="0">
                <a:hlinkClick r:id="rId4"/>
              </a:rPr>
              <a:t>DNN-5206</a:t>
            </a:r>
            <a:r>
              <a:rPr lang="en-US" sz="2000" dirty="0" smtClean="0"/>
              <a:t>)</a:t>
            </a:r>
          </a:p>
          <a:p>
            <a:pPr lvl="1"/>
            <a:r>
              <a:rPr lang="en-US" sz="1600" dirty="0" smtClean="0"/>
              <a:t>Created 15/Apr/14</a:t>
            </a:r>
          </a:p>
          <a:p>
            <a:pPr lvl="1"/>
            <a:r>
              <a:rPr lang="en-US" sz="1600" dirty="0" smtClean="0"/>
              <a:t>Created </a:t>
            </a:r>
            <a:r>
              <a:rPr lang="en-US" sz="1600" dirty="0" smtClean="0">
                <a:hlinkClick r:id="rId5"/>
              </a:rPr>
              <a:t>pull request</a:t>
            </a:r>
            <a:r>
              <a:rPr lang="en-US" sz="1600" dirty="0" smtClean="0"/>
              <a:t> as workaround (will be included in 7.4.1)</a:t>
            </a:r>
          </a:p>
          <a:p>
            <a:pPr lvl="1"/>
            <a:r>
              <a:rPr lang="en-US" sz="1600" dirty="0" smtClean="0"/>
              <a:t>Root cause will be (hopefully) tackled in 7.4.2 (see </a:t>
            </a:r>
            <a:r>
              <a:rPr lang="en-US" sz="1600" dirty="0" smtClean="0">
                <a:hlinkClick r:id="rId6"/>
              </a:rPr>
              <a:t>DNN-6866</a:t>
            </a:r>
            <a:r>
              <a:rPr lang="en-US" sz="1600" dirty="0" smtClean="0"/>
              <a:t>)</a:t>
            </a:r>
          </a:p>
        </p:txBody>
      </p:sp>
    </p:spTree>
    <p:extLst>
      <p:ext uri="{BB962C8B-B14F-4D97-AF65-F5344CB8AC3E}">
        <p14:creationId xmlns:p14="http://schemas.microsoft.com/office/powerpoint/2010/main" val="1475863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b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extLst>
    <a:ext uri="{05A4C25C-085E-4340-85A3-A5531E510DB2}">
      <thm15:themeFamily xmlns:thm15="http://schemas.microsoft.com/office/thememl/2012/main" name="Powerpoint.potx" id="{77B737E4-4EA7-4048-92B9-CE7934B09F98}" vid="{3367DCC5-BBE5-45D4-AF85-5D6D1FEC7A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DNNConnect 2015 Template</Template>
  <TotalTime>0</TotalTime>
  <Words>1202</Words>
  <Application>Microsoft Office PowerPoint</Application>
  <PresentationFormat>Bildschirmpräsentation (4:3)</PresentationFormat>
  <Paragraphs>323</Paragraphs>
  <Slides>25</Slides>
  <Notes>24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Calibri</vt:lpstr>
      <vt:lpstr>Rockwell</vt:lpstr>
      <vt:lpstr>Wingdings 2</vt:lpstr>
      <vt:lpstr>Phoebe</vt:lpstr>
      <vt:lpstr>Experiences from the Front - Using DNN in a Professional B2B Environment</vt:lpstr>
      <vt:lpstr>Agenda</vt:lpstr>
      <vt:lpstr>About Me</vt:lpstr>
      <vt:lpstr>Contact</vt:lpstr>
      <vt:lpstr>My Connection to DNN</vt:lpstr>
      <vt:lpstr>Project Overview</vt:lpstr>
      <vt:lpstr>Agenda</vt:lpstr>
      <vt:lpstr>Professional DNN Version</vt:lpstr>
      <vt:lpstr>DNN‘s Professional Support</vt:lpstr>
      <vt:lpstr>DNN‘s Release Strategy</vt:lpstr>
      <vt:lpstr>3rd Party Modules</vt:lpstr>
      <vt:lpstr>Performance – Problem</vt:lpstr>
      <vt:lpstr>Agenda</vt:lpstr>
      <vt:lpstr>Performance – Tips 1</vt:lpstr>
      <vt:lpstr>Performance – Tips 2</vt:lpstr>
      <vt:lpstr>Web-Farm Setup</vt:lpstr>
      <vt:lpstr>Test Environment</vt:lpstr>
      <vt:lpstr>Deployment Workflow</vt:lpstr>
      <vt:lpstr>Module Development</vt:lpstr>
      <vt:lpstr>Agenda</vt:lpstr>
      <vt:lpstr>Summary</vt:lpstr>
      <vt:lpstr>PowerPoint-Präsentation</vt:lpstr>
      <vt:lpstr>PowerPoint-Präsentation</vt:lpstr>
      <vt:lpstr>Cont. Integration &amp; Unit Testing</vt:lpstr>
      <vt:lpstr>Error Reporting &amp; Logging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Experiences from the front - Using DNN in a professional B2B environment</dc:title>
  <dc:creator>Jan Jonas</dc:creator>
  <cp:lastModifiedBy>Jonas, Jan</cp:lastModifiedBy>
  <cp:revision>81</cp:revision>
  <dcterms:created xsi:type="dcterms:W3CDTF">2015-05-23T20:08:59Z</dcterms:created>
  <dcterms:modified xsi:type="dcterms:W3CDTF">2015-05-30T08:17:16Z</dcterms:modified>
</cp:coreProperties>
</file>